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554480"/>
            <a:ext cx="23726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rPr lang="fr-FR" dirty="0" err="1"/>
              <a:t>KASFiscal</a:t>
            </a:r>
            <a:endParaRPr dirty="0"/>
          </a:p>
        </p:txBody>
      </p:sp>
      <p:pic>
        <p:nvPicPr>
          <p:cNvPr id="5" name="Picture 4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338A2-4F95-28AB-662B-08745D65A2FD}"/>
              </a:ext>
            </a:extLst>
          </p:cNvPr>
          <p:cNvSpPr/>
          <p:nvPr/>
        </p:nvSpPr>
        <p:spPr>
          <a:xfrm>
            <a:off x="274320" y="4899839"/>
            <a:ext cx="6126480" cy="82296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dirty="0"/>
              <a:t>KAS Innovation IT - Your Vision, Our Code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54CC2C-DCE4-524D-3120-779E0EF7A0EA}"/>
              </a:ext>
            </a:extLst>
          </p:cNvPr>
          <p:cNvSpPr txBox="1"/>
          <p:nvPr/>
        </p:nvSpPr>
        <p:spPr>
          <a:xfrm>
            <a:off x="509380" y="2201703"/>
            <a:ext cx="61473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100">
                <a:solidFill>
                  <a:srgbClr val="E2E8F0"/>
                </a:solidFill>
              </a:defRPr>
            </a:pPr>
            <a:r>
              <a:rPr lang="fr-FR" dirty="0"/>
              <a:t>Parcours applicatif, </a:t>
            </a:r>
            <a:r>
              <a:rPr lang="fr-FR" dirty="0" err="1"/>
              <a:t>resultats</a:t>
            </a:r>
            <a:r>
              <a:rPr lang="fr-FR" dirty="0"/>
              <a:t> de test et preuves </a:t>
            </a:r>
            <a:r>
              <a:rPr lang="fr-FR" dirty="0" err="1"/>
              <a:t>ecran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7: 6-7. États Financiers &amp; Annexes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Calculer</a:t>
            </a:r>
            <a:r>
              <a:rPr dirty="0"/>
              <a:t> les </a:t>
            </a:r>
            <a:r>
              <a:rPr dirty="0" err="1"/>
              <a:t>etats</a:t>
            </a:r>
            <a:r>
              <a:rPr dirty="0"/>
              <a:t> financiers </a:t>
            </a:r>
            <a:r>
              <a:rPr dirty="0" err="1"/>
              <a:t>puis</a:t>
            </a:r>
            <a:r>
              <a:rPr dirty="0"/>
              <a:t> </a:t>
            </a:r>
            <a:r>
              <a:rPr dirty="0" err="1"/>
              <a:t>generer</a:t>
            </a:r>
            <a:r>
              <a:rPr dirty="0"/>
              <a:t> les annexes </a:t>
            </a:r>
            <a:r>
              <a:rPr dirty="0" err="1"/>
              <a:t>fiscales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/fiscal-years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6392C2-7800-9406-95A3-48A4057D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532897"/>
            <a:ext cx="6094526" cy="24871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8: 8. Déclarations Fiscales (IS)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Produire</a:t>
            </a:r>
            <a:r>
              <a:rPr dirty="0"/>
              <a:t> la declaration IS a </a:t>
            </a:r>
            <a:r>
              <a:rPr dirty="0" err="1"/>
              <a:t>partir</a:t>
            </a:r>
            <a:r>
              <a:rPr dirty="0"/>
              <a:t> des </a:t>
            </a:r>
            <a:r>
              <a:rPr dirty="0" err="1"/>
              <a:t>donnees</a:t>
            </a:r>
            <a:r>
              <a:rPr dirty="0"/>
              <a:t> </a:t>
            </a:r>
            <a:r>
              <a:rPr dirty="0" err="1"/>
              <a:t>consolidees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/fiscal-declarations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A029E4-4D26-ED57-0B50-809BD0B3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40" y="2576841"/>
            <a:ext cx="6311348" cy="2545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9: 9. Validation Fiscale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/>
              <a:t>Executer les </a:t>
            </a:r>
            <a:r>
              <a:rPr dirty="0" err="1"/>
              <a:t>controles</a:t>
            </a:r>
            <a:r>
              <a:rPr dirty="0"/>
              <a:t> de coherence et </a:t>
            </a:r>
            <a:r>
              <a:rPr dirty="0" err="1"/>
              <a:t>traiter</a:t>
            </a:r>
            <a:r>
              <a:rPr dirty="0"/>
              <a:t> les </a:t>
            </a:r>
            <a:r>
              <a:rPr dirty="0" err="1"/>
              <a:t>ecarts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/validation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AD6F01-2D93-F037-DC21-DF18DC5B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47" y="2615371"/>
            <a:ext cx="5247861" cy="24044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10: 10. Génération 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Generer</a:t>
            </a:r>
            <a:r>
              <a:rPr dirty="0"/>
              <a:t> le XML, verifier la </a:t>
            </a:r>
            <a:r>
              <a:rPr dirty="0" err="1"/>
              <a:t>conformite</a:t>
            </a:r>
            <a:r>
              <a:rPr dirty="0"/>
              <a:t> XSD et preparer le depot</a:t>
            </a:r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/xml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ED9FD2-0A87-5210-9475-9D496AD5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852" y="2497938"/>
            <a:ext cx="5744817" cy="28330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11: 11. Historique Dépôts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/>
              <a:t>Tracer les </a:t>
            </a:r>
            <a:r>
              <a:rPr dirty="0" err="1"/>
              <a:t>soumissions</a:t>
            </a:r>
            <a:r>
              <a:rPr dirty="0"/>
              <a:t> et </a:t>
            </a:r>
            <a:r>
              <a:rPr dirty="0" err="1"/>
              <a:t>suivre</a:t>
            </a:r>
            <a:r>
              <a:rPr dirty="0"/>
              <a:t> les </a:t>
            </a:r>
            <a:r>
              <a:rPr dirty="0" err="1"/>
              <a:t>statuts</a:t>
            </a:r>
            <a:r>
              <a:rPr dirty="0"/>
              <a:t> d envoi</a:t>
            </a:r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/submissions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8A0989-6251-23E4-D717-7D7350C6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2226365"/>
            <a:ext cx="6610127" cy="30930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12: Pilotage - Tableau de Bord Fiscal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Piloter</a:t>
            </a:r>
            <a:r>
              <a:rPr dirty="0"/>
              <a:t> les KPI </a:t>
            </a:r>
            <a:r>
              <a:rPr dirty="0" err="1"/>
              <a:t>fiscaux</a:t>
            </a:r>
            <a:r>
              <a:rPr dirty="0"/>
              <a:t> par </a:t>
            </a:r>
            <a:r>
              <a:rPr dirty="0" err="1"/>
              <a:t>societe</a:t>
            </a:r>
            <a:r>
              <a:rPr dirty="0"/>
              <a:t> et </a:t>
            </a:r>
            <a:r>
              <a:rPr dirty="0" err="1"/>
              <a:t>exercice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/dashboard/fiscal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14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EABBC9-D395-03CF-1FD5-57F6DA384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012960"/>
            <a:ext cx="5651399" cy="29235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2036FB4-B9FC-0CF0-0A56-EBC52B7FFD20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https://jibaya.tn/formulaires-a-telecharger/</a:t>
            </a:r>
          </a:p>
        </p:txBody>
      </p:sp>
    </p:spTree>
    <p:extLst>
      <p:ext uri="{BB962C8B-B14F-4D97-AF65-F5344CB8AC3E}">
        <p14:creationId xmlns:p14="http://schemas.microsoft.com/office/powerpoint/2010/main" val="333700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554480"/>
            <a:ext cx="10789920" cy="246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rgbClr val="FFFFFF"/>
                </a:solidFill>
              </a:defRPr>
            </a:pPr>
            <a:r>
              <a:rPr kumimoji="0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Prochaine etape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BFDBFE"/>
                </a:solidFill>
              </a:defRPr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BFDBF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Valider le pilote, charger les captures reelles et lancer la phase de deploiement.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" y="5120640"/>
            <a:ext cx="6126480" cy="82296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FF"/>
                </a:solidFill>
              </a:defRPr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 Innovation IT - Your Vision, Our Code</a:t>
            </a:r>
          </a:p>
        </p:txBody>
      </p:sp>
      <p:pic>
        <p:nvPicPr>
          <p:cNvPr id="4" name="Picture 3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6C757D"/>
                </a:solidFill>
              </a:defRPr>
            </a:pPr>
            <a:r>
              <a:rPr kumimoji="0" sz="1000" b="0" i="0" u="none" strike="noStrike" kern="1200" cap="none" spc="0" normalizeH="0" baseline="0" noProof="0">
                <a:ln>
                  <a:noFill/>
                </a:ln>
                <a:solidFill>
                  <a:srgbClr val="6C75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Declaration Fiscale - Executive pitch - Slide 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287B52-833C-9DB9-320C-B05961A8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53B67-AFD2-F4E2-FA9B-5999B5A1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505661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KASFiscal</a:t>
            </a:r>
            <a:r>
              <a:rPr lang="fr-FR" dirty="0"/>
              <a:t>, Votre Accélérateur de Conformité Fiscale 2026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29542-8BE3-85F9-8BB6-8F73A881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KASFiscal</a:t>
            </a:r>
            <a:r>
              <a:rPr lang="fr-FR" dirty="0"/>
              <a:t> accompagne les entreprises dans leur mise en conformité avec les nouvelles exigences de la Loi de Finance 2026, tout en préparant efficacement la télédéclaration via Jibaya.tn, grâce à l’automatisation des calculs fiscaux, à la fiabilisation des contrôles et à la production de fichiers structurés prêts pour l’intégration électronique.</a:t>
            </a:r>
          </a:p>
        </p:txBody>
      </p:sp>
    </p:spTree>
    <p:extLst>
      <p:ext uri="{BB962C8B-B14F-4D97-AF65-F5344CB8AC3E}">
        <p14:creationId xmlns:p14="http://schemas.microsoft.com/office/powerpoint/2010/main" val="123479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1: Accueil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Offrir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vue</a:t>
            </a:r>
            <a:r>
              <a:rPr dirty="0"/>
              <a:t> de </a:t>
            </a:r>
            <a:r>
              <a:rPr dirty="0" err="1"/>
              <a:t>synthese</a:t>
            </a:r>
            <a:r>
              <a:rPr dirty="0"/>
              <a:t> et un </a:t>
            </a:r>
            <a:r>
              <a:rPr dirty="0" err="1"/>
              <a:t>acces</a:t>
            </a:r>
            <a:r>
              <a:rPr dirty="0"/>
              <a:t> </a:t>
            </a:r>
            <a:r>
              <a:rPr dirty="0" err="1"/>
              <a:t>rapide</a:t>
            </a:r>
            <a:r>
              <a:rPr dirty="0"/>
              <a:t> aux modules</a:t>
            </a:r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AF4B30-079B-0759-F08B-11AC6F38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93" y="2524535"/>
            <a:ext cx="6567687" cy="2906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2: 1. Sociétés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/>
              <a:t>Creer et </a:t>
            </a:r>
            <a:r>
              <a:rPr dirty="0" err="1"/>
              <a:t>maintenir</a:t>
            </a:r>
            <a:r>
              <a:rPr dirty="0"/>
              <a:t> les </a:t>
            </a:r>
            <a:r>
              <a:rPr dirty="0" err="1"/>
              <a:t>entites</a:t>
            </a:r>
            <a:r>
              <a:rPr dirty="0"/>
              <a:t> </a:t>
            </a:r>
            <a:r>
              <a:rPr dirty="0" err="1"/>
              <a:t>juridiques</a:t>
            </a:r>
            <a:r>
              <a:rPr dirty="0"/>
              <a:t> qui portent les declarations</a:t>
            </a:r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/companies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441955-AD2D-112A-88C5-94278734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2939403"/>
            <a:ext cx="6151360" cy="2391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3: 2. Exercices Fiscaux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>
                <a:solidFill>
                  <a:srgbClr val="1A5276"/>
                </a:solidFill>
              </a:defRPr>
            </a:pPr>
            <a:endParaRPr dirty="0"/>
          </a:p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Ouvrir</a:t>
            </a:r>
            <a:r>
              <a:rPr dirty="0"/>
              <a:t> et </a:t>
            </a:r>
            <a:r>
              <a:rPr dirty="0" err="1"/>
              <a:t>suivre</a:t>
            </a:r>
            <a:r>
              <a:rPr dirty="0"/>
              <a:t> les </a:t>
            </a:r>
            <a:r>
              <a:rPr dirty="0" err="1"/>
              <a:t>periodes</a:t>
            </a:r>
            <a:r>
              <a:rPr dirty="0"/>
              <a:t> </a:t>
            </a:r>
            <a:r>
              <a:rPr dirty="0" err="1"/>
              <a:t>fiscales</a:t>
            </a:r>
            <a:r>
              <a:rPr dirty="0"/>
              <a:t> 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societe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/fiscal-years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E7C94C-1DBE-76CA-DCDD-65600AD4A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122" y="2650314"/>
            <a:ext cx="6351958" cy="2563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4: 3. Écritures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>
                <a:solidFill>
                  <a:srgbClr val="1A5276"/>
                </a:solidFill>
              </a:defRPr>
            </a:pPr>
            <a:endParaRPr dirty="0"/>
          </a:p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Saisir</a:t>
            </a:r>
            <a:r>
              <a:rPr dirty="0"/>
              <a:t> les </a:t>
            </a:r>
            <a:r>
              <a:rPr dirty="0" err="1"/>
              <a:t>ecritures</a:t>
            </a:r>
            <a:r>
              <a:rPr dirty="0"/>
              <a:t> </a:t>
            </a:r>
            <a:r>
              <a:rPr dirty="0" err="1"/>
              <a:t>comptables</a:t>
            </a:r>
            <a:r>
              <a:rPr dirty="0"/>
              <a:t> qui </a:t>
            </a:r>
            <a:r>
              <a:rPr dirty="0" err="1"/>
              <a:t>alimentent</a:t>
            </a:r>
            <a:r>
              <a:rPr dirty="0"/>
              <a:t> les </a:t>
            </a:r>
            <a:r>
              <a:rPr dirty="0" err="1"/>
              <a:t>calculs</a:t>
            </a:r>
            <a:r>
              <a:rPr dirty="0"/>
              <a:t> </a:t>
            </a:r>
            <a:r>
              <a:rPr dirty="0" err="1"/>
              <a:t>fiscaux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/accounting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8B5168D-E188-E7AE-F913-9363D224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799" y="2299544"/>
            <a:ext cx="6690896" cy="2642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5: 4. Immobilisations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Enregistrer</a:t>
            </a:r>
            <a:r>
              <a:rPr dirty="0"/>
              <a:t> les </a:t>
            </a:r>
            <a:r>
              <a:rPr dirty="0" err="1"/>
              <a:t>actifs</a:t>
            </a:r>
            <a:r>
              <a:rPr dirty="0"/>
              <a:t> et </a:t>
            </a:r>
            <a:r>
              <a:rPr dirty="0" err="1"/>
              <a:t>calculer</a:t>
            </a:r>
            <a:r>
              <a:rPr dirty="0"/>
              <a:t> les </a:t>
            </a:r>
            <a:r>
              <a:rPr dirty="0" err="1"/>
              <a:t>amortissements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/assets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451526-9DFD-6E54-0CB1-1091E3D2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25" y="2236279"/>
            <a:ext cx="6427155" cy="2985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109728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0F172A"/>
                </a:solidFill>
              </a:defRPr>
            </a:pPr>
            <a:r>
              <a:t>Menu gauche 6: 5. Déclarations Mensuelles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7360"/>
            <a:ext cx="4754880" cy="4480560"/>
          </a:xfrm>
          <a:prstGeom prst="rect">
            <a:avLst/>
          </a:prstGeom>
          <a:solidFill>
            <a:srgbClr val="FFFFFF"/>
          </a:solidFill>
          <a:ln>
            <a:solidFill>
              <a:srgbClr val="CBD5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198754"/>
                </a:solidFill>
              </a:defRPr>
            </a:pPr>
            <a:r>
              <a:rPr dirty="0"/>
              <a:t>Objectif</a:t>
            </a:r>
          </a:p>
          <a:p>
            <a:pPr>
              <a:defRPr sz="1400">
                <a:solidFill>
                  <a:srgbClr val="212529"/>
                </a:solidFill>
              </a:defRPr>
            </a:pPr>
            <a:r>
              <a:rPr dirty="0" err="1"/>
              <a:t>Consolider</a:t>
            </a:r>
            <a:r>
              <a:rPr dirty="0"/>
              <a:t> les </a:t>
            </a:r>
            <a:r>
              <a:rPr dirty="0" err="1"/>
              <a:t>donnees</a:t>
            </a:r>
            <a:r>
              <a:rPr dirty="0"/>
              <a:t> </a:t>
            </a:r>
            <a:r>
              <a:rPr dirty="0" err="1"/>
              <a:t>mensuelles</a:t>
            </a:r>
            <a:r>
              <a:rPr dirty="0"/>
              <a:t> TVA et </a:t>
            </a:r>
            <a:r>
              <a:rPr dirty="0" err="1"/>
              <a:t>retenues</a:t>
            </a:r>
            <a:endParaRPr dirty="0"/>
          </a:p>
          <a:p>
            <a:pPr>
              <a:defRPr sz="1200">
                <a:solidFill>
                  <a:srgbClr val="475569"/>
                </a:solidFill>
              </a:defRPr>
            </a:pPr>
            <a:r>
              <a:rPr dirty="0"/>
              <a:t>Route </a:t>
            </a:r>
            <a:r>
              <a:rPr dirty="0" err="1"/>
              <a:t>attendue</a:t>
            </a:r>
            <a:r>
              <a:rPr dirty="0"/>
              <a:t>: /monthly-declarations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0" y="1737360"/>
            <a:ext cx="5852160" cy="4480560"/>
          </a:xfrm>
          <a:prstGeom prst="rect">
            <a:avLst/>
          </a:prstGeom>
          <a:solidFill>
            <a:srgbClr val="F1F5F9"/>
          </a:solidFill>
          <a:ln>
            <a:solidFill>
              <a:srgbClr val="94A3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400" b="1">
                <a:solidFill>
                  <a:srgbClr val="475569"/>
                </a:solidFill>
              </a:defRPr>
            </a:pPr>
            <a:endParaRPr dirty="0"/>
          </a:p>
        </p:txBody>
      </p:sp>
      <p:pic>
        <p:nvPicPr>
          <p:cNvPr id="6" name="Picture 5" descr="ka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73152"/>
            <a:ext cx="1691640" cy="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6309360"/>
            <a:ext cx="117043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</a:defRPr>
            </a:pPr>
            <a:r>
              <a:t>Plan de capture menu gauche - Slide 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2D09EB-4F63-22B3-6215-2E7FB3E7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290" y="2125352"/>
            <a:ext cx="6182139" cy="2698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508</Words>
  <Application>Microsoft Office PowerPoint</Application>
  <PresentationFormat>Grand écran</PresentationFormat>
  <Paragraphs>73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Présentation PowerPoint</vt:lpstr>
      <vt:lpstr>Présentation PowerPoint</vt:lpstr>
      <vt:lpstr>KASFiscal, Votre Accélérateur de Conformité Fiscale 2026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sahar samet</dc:creator>
  <cp:keywords/>
  <dc:description>generated using python-pptx</dc:description>
  <cp:lastModifiedBy>sahar samet</cp:lastModifiedBy>
  <cp:revision>4</cp:revision>
  <dcterms:created xsi:type="dcterms:W3CDTF">2013-01-27T09:14:16Z</dcterms:created>
  <dcterms:modified xsi:type="dcterms:W3CDTF">2026-03-25T20:47:15Z</dcterms:modified>
  <cp:category/>
</cp:coreProperties>
</file>