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554480"/>
            <a:ext cx="1069848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Declaration Fiscale - Presentation Client</a:t>
            </a:r>
          </a:p>
          <a:p>
            <a:pPr>
              <a:defRPr sz="2100">
                <a:solidFill>
                  <a:srgbClr val="E2E8F0"/>
                </a:solidFill>
              </a:defRPr>
            </a:pPr>
            <a:r>
              <a:t>Parcours applicatif, resultats de test et preuves ecran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5212080"/>
            <a:ext cx="4663440" cy="822960"/>
          </a:xfrm>
          <a:prstGeom prst="rect">
            <a:avLst/>
          </a:prstGeom>
          <a:solidFill>
            <a:srgbClr val="1E293B"/>
          </a:solidFill>
          <a:ln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Version comite de direction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6 - Declaration IS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Cliquer IS</a:t>
            </a:r>
            <a:br/>
            <a:r>
              <a:t>2. Lancer calcul</a:t>
            </a:r>
            <a:br/>
            <a:r>
              <a:t>3. Verifier base imposable et montant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 impot calcule correspond aux donnees comptables saisies.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7 - Validation fiscale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Ouvrir Validation</a:t>
            </a:r>
            <a:br/>
            <a:r>
              <a:t>2. Lancer validation</a:t>
            </a:r>
            <a:br/>
            <a:r>
              <a:t>3. Lire OK, Warning, Error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Les ecarts attendus/reels sont affiches avec statuts colores.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8 - XML et telechargement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Generer XML IS</a:t>
            </a:r>
            <a:br/>
            <a:r>
              <a:t>2. Valider XSD</a:t>
            </a:r>
            <a:br/>
            <a:r>
              <a:t>3. Telecharger</a:t>
            </a:r>
            <a:br/>
            <a:r>
              <a:t>4. Consulter historique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Le fichier XML est produit, controle et disponible au telechargement.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Statuts de controle - Vue direction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1078992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198754"/>
                </a:solidFill>
              </a:defRPr>
            </a:pPr>
            <a:r>
              <a:t>OK: coherence des calculs financiers globaux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377440"/>
            <a:ext cx="1078992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D7E14"/>
                </a:solidFill>
              </a:defRPr>
            </a:pPr>
            <a:r>
              <a:t>WARNING: points de vigilance TVA a verifier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291840"/>
            <a:ext cx="1078992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DC3545"/>
                </a:solidFill>
              </a:defRPr>
            </a:pPr>
            <a:r>
              <a:t>ERROR: traiter avant transmission officielle</a:t>
            </a:r>
          </a:p>
        </p:txBody>
      </p:sp>
      <p:pic>
        <p:nvPicPr>
          <p:cNvPr id="6" name="Picture 5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Plan d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1. Completer les captures ecran reelles de production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2. Rejouer le scenario de test sur un exercice reel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3. Valider les regles Warning/Error avec le fiscaliste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4. Generer le pack final de soumission (XML + preuves)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Animation - Feuille de route (1/6)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Parametrer societe et exercice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2. Charger les donnees comptables et immobilisations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3. Calculer Etats Financiers et Annexes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4. Calculer IS et executer validation fiscale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5. Generer XML, valider XSD, telecharger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6. Archiver preuves et historique de soumission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Animation - Feuille de route (2/6)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Parametrer societe et exercice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2. Charger les donnees comptables et immobilisations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3. Calculer Etats Financiers et Annexes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4. Calculer IS et executer validation fiscale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5. Generer XML, valider XSD, telecharger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6. Archiver preuves et historique de soumission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Animation - Feuille de route (3/6)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Parametrer societe et exercice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2. Charger les donnees comptables et immobilisations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3. Calculer Etats Financiers et Annexes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4. Calculer IS et executer validation fiscale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5. Generer XML, valider XSD, telecharger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6. Archiver preuves et historique de soumission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Animation - Feuille de route (4/6)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Parametrer societe et exercice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2. Charger les donnees comptables et immobilisations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3. Calculer Etats Financiers et Annexes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4. Calculer IS et executer validation fiscale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5. Generer XML, valider XSD, telecharger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6. Archiver preuves et historique de soumission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Animation - Feuille de route (5/6)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Parametrer societe et exercice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2. Charger les donnees comptables et immobilisations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3. Calculer Etats Financiers et Annexes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4. Calculer IS et executer validation fiscale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5. Generer XML, valider XSD, telecharger</a:t>
            </a:r>
          </a:p>
          <a:p>
            <a:pPr>
              <a:defRPr sz="2400">
                <a:solidFill>
                  <a:srgbClr val="94A3B8"/>
                </a:solidFill>
              </a:defRPr>
            </a:pPr>
            <a:r>
              <a:t>6. Archiver preuves et historique de soumission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Synthese executive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Flux metier couvert de bout en bout: comptabilite -&gt; IS -&gt; XML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Controles de coherence integres (validation fiscale)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Resultats exploitables pour revue metier et audit interne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Export XML + verification XSD prets pour transmission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Animation - Feuille de route (6/6)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78992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F172A"/>
                </a:solidFill>
              </a:defRPr>
            </a:pPr>
            <a:r>
              <a:t>1. Parametrer societe et exercice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2. Charger les donnees comptables et immobilisations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3. Calculer Etats Financiers et Annexes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4. Calculer IS et executer validation fiscale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5. Generer XML, valider XSD, telecharger</a:t>
            </a:r>
          </a:p>
          <a:p>
            <a:pPr>
              <a:defRPr sz="2400" b="1">
                <a:solidFill>
                  <a:srgbClr val="0F172A"/>
                </a:solidFill>
              </a:defRPr>
            </a:pPr>
            <a:r>
              <a:t>6. Archiver preuves et historique de soumission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F172A"/>
                </a:solidFill>
              </a:defRPr>
            </a:pPr>
            <a:r>
              <a:t>KPI de la demo (jeu de test)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645920"/>
            <a:ext cx="36576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0EA5E9"/>
                </a:solidFill>
              </a:defRPr>
            </a:pPr>
            <a:r>
              <a:t>Chiffre d affaires</a:t>
            </a:r>
          </a:p>
          <a:p>
            <a:pPr>
              <a:defRPr sz="3400" b="1">
                <a:solidFill>
                  <a:srgbClr val="0F172A"/>
                </a:solidFill>
              </a:defRPr>
            </a:pPr>
            <a:r>
              <a:t>1 200 000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4617720" y="1645920"/>
            <a:ext cx="36576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98754"/>
                </a:solidFill>
              </a:defRPr>
            </a:pPr>
            <a:r>
              <a:t>Resultat net</a:t>
            </a:r>
          </a:p>
          <a:p>
            <a:pPr>
              <a:defRPr sz="3400" b="1">
                <a:solidFill>
                  <a:srgbClr val="0F172A"/>
                </a:solidFill>
              </a:defRPr>
            </a:pPr>
            <a:r>
              <a:t>300 000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8503920" y="1645920"/>
            <a:ext cx="36576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D7E14"/>
                </a:solidFill>
              </a:defRPr>
            </a:pPr>
            <a:r>
              <a:t>IS calcule</a:t>
            </a:r>
          </a:p>
          <a:p>
            <a:pPr>
              <a:defRPr sz="3400" b="1">
                <a:solidFill>
                  <a:srgbClr val="0F172A"/>
                </a:solidFill>
              </a:defRPr>
            </a:pPr>
            <a:r>
              <a:t>60 000</a:t>
            </a:r>
          </a:p>
        </p:txBody>
      </p:sp>
      <p:pic>
        <p:nvPicPr>
          <p:cNvPr id="6" name="Picture 5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F172A"/>
                </a:solidFill>
              </a:defRPr>
            </a:pPr>
            <a:r>
              <a:t>Perimetre fonctionnel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645920"/>
            <a:ext cx="36576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A5276"/>
                </a:solidFill>
              </a:defRPr>
            </a:pPr>
            <a:r>
              <a:t>Modules couverts</a:t>
            </a:r>
          </a:p>
          <a:p>
            <a:pPr>
              <a:defRPr sz="3400" b="1">
                <a:solidFill>
                  <a:srgbClr val="0F172A"/>
                </a:solidFill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4617720" y="1645920"/>
            <a:ext cx="36576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D7E14"/>
                </a:solidFill>
              </a:defRPr>
            </a:pPr>
            <a:r>
              <a:t>Regles validation</a:t>
            </a:r>
          </a:p>
          <a:p>
            <a:pPr>
              <a:defRPr sz="3400" b="1">
                <a:solidFill>
                  <a:srgbClr val="0F172A"/>
                </a:solidFill>
              </a:defRPr>
            </a:pPr>
            <a:r>
              <a:t>3</a:t>
            </a:r>
          </a:p>
        </p:txBody>
      </p:sp>
      <p:sp>
        <p:nvSpPr>
          <p:cNvPr id="5" name="Rectangle 4"/>
          <p:cNvSpPr/>
          <p:nvPr/>
        </p:nvSpPr>
        <p:spPr>
          <a:xfrm>
            <a:off x="8503920" y="1645920"/>
            <a:ext cx="365760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98754"/>
                </a:solidFill>
              </a:defRPr>
            </a:pPr>
            <a:r>
              <a:t>Exports XML</a:t>
            </a:r>
          </a:p>
          <a:p>
            <a:pPr>
              <a:defRPr sz="3400" b="1">
                <a:solidFill>
                  <a:srgbClr val="0F172A"/>
                </a:solidFill>
              </a:defRPr>
            </a:pPr>
            <a:r>
              <a:t>OK</a:t>
            </a:r>
          </a:p>
        </p:txBody>
      </p:sp>
      <p:pic>
        <p:nvPicPr>
          <p:cNvPr id="6" name="Picture 5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1 - Creation societe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Aller dans Societes</a:t>
            </a:r>
            <a:br/>
            <a:r>
              <a:t>2. Cliquer sur Ajouter</a:t>
            </a:r>
            <a:br/>
            <a:r>
              <a:t>3. Saisir raison sociale, ICE, IF</a:t>
            </a:r>
            <a:br/>
            <a:r>
              <a:t>4. Enregistrer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La societe est visible dans la liste et exploitable pour creer un exercice.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2 - Creation exercice fiscal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Aller dans Exercices fiscaux</a:t>
            </a:r>
            <a:br/>
            <a:r>
              <a:t>2. Cliquer Creer un exercice</a:t>
            </a:r>
            <a:br/>
            <a:r>
              <a:t>3. Choisir societe + annee + dates</a:t>
            </a:r>
            <a:br/>
            <a:r>
              <a:t>4. Enregistrer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 exercice apparait en carte avec les actions rapides.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3 - Saisie des ecritures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Ouvrir Ecritures</a:t>
            </a:r>
            <a:br/>
            <a:r>
              <a:t>2. Ajouter les lignes comptables de test</a:t>
            </a:r>
            <a:br/>
            <a:r>
              <a:t>3. Verifier debit/credit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Les lignes sont prises en compte pour les calculs financiers.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4 - Etats financiers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Depuis l exercice, cliquer Etats Fin.</a:t>
            </a:r>
            <a:br/>
            <a:r>
              <a:t>2. Lancer le calcul</a:t>
            </a:r>
            <a:br/>
            <a:r>
              <a:t>3. Verifier bilan et compte de resultat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Bilan actif et passif coherents, resultat net calcule.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b="1" sz="1200">
                <a:solidFill>
                  <a:srgbClr val="FFFFFF"/>
                </a:solidFill>
              </a:defRPr>
            </a:pPr>
            <a:r>
              <a:t>Etape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41248"/>
            <a:ext cx="98755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F172A"/>
                </a:solidFill>
              </a:defRPr>
            </a:pPr>
            <a:r>
              <a:t>Parcours visuel 5 - Annexes fiscales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737360"/>
            <a:ext cx="4480560" cy="4480560"/>
          </a:xfrm>
          <a:prstGeom prst="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700">
                <a:solidFill>
                  <a:srgbClr val="1A5276"/>
                </a:solidFill>
              </a:defRPr>
            </a:pPr>
            <a:r>
              <a:t>Actions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1. Cliquer Annexes</a:t>
            </a:r>
            <a:br/>
            <a:r>
              <a:t>2. Lancer Generer toutes</a:t>
            </a:r>
            <a:br/>
            <a:r>
              <a:t>3. Ouvrir chaque type (IMMO, AF, PR, DC, CP, PV)</a:t>
            </a:r>
          </a:p>
          <a:p>
            <a:pPr>
              <a:defRPr b="1" sz="1700">
                <a:solidFill>
                  <a:srgbClr val="198754"/>
                </a:solidFill>
              </a:defRPr>
            </a:pPr>
            <a:r>
              <a:t>Resultat</a:t>
            </a:r>
          </a:p>
          <a:p>
            <a:pPr>
              <a:defRPr sz="1300">
                <a:solidFill>
                  <a:srgbClr val="212529"/>
                </a:solidFill>
              </a:defRPr>
            </a:pPr>
            <a:r>
              <a:t>Les annexes sont generees avec details chiffrables.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737360"/>
            <a:ext cx="6309360" cy="4480560"/>
          </a:xfrm>
          <a:prstGeom prst="rect">
            <a:avLst/>
          </a:prstGeom>
          <a:solidFill>
            <a:srgbClr val="F1F5F9"/>
          </a:solidFill>
          <a:ln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475569"/>
                </a:solidFill>
              </a:defRPr>
            </a:pPr>
            <a:r>
              <a:t>Ajoute la capture ecran correspondante</a:t>
            </a:r>
          </a:p>
          <a:p>
            <a:r>
              <a:t>dans docs/screenshots</a:t>
            </a:r>
          </a:p>
        </p:txBody>
      </p:sp>
      <p:pic>
        <p:nvPicPr>
          <p:cNvPr id="7" name="Picture 6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Presentation client - Slide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