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Relationship Id="rId24" Type="http://schemas.openxmlformats.org/officeDocument/2006/relationships/slide" Target="slides/slide18.xml"/><Relationship Id="rId25" Type="http://schemas.openxmlformats.org/officeDocument/2006/relationships/slide" Target="slides/slide19.xml"/><Relationship Id="rId26" Type="http://schemas.openxmlformats.org/officeDocument/2006/relationships/slide" Target="slides/slide20.xml"/><Relationship Id="rId27" Type="http://schemas.openxmlformats.org/officeDocument/2006/relationships/slide" Target="slides/slide2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png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png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png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png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png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png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png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pn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png"/></Relationships>
</file>

<file path=ppt/slides/_rels/slide2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pn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pn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pn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png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png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png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5F8F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sz="4000" b="1">
                <a:solidFill>
                  <a:srgbClr val="1A5276"/>
                </a:solidFill>
              </a:rPr>
              <a:t>Guide Applicatif - Declaration Fiscale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sz="2000">
                <a:solidFill>
                  <a:srgbClr val="212529"/>
                </a:solidFill>
              </a:rPr>
              <a:t>Parcours utilisateur + jeux de tests (version demo)</a:t>
            </a:r>
          </a:p>
        </p:txBody>
      </p:sp>
      <p:pic>
        <p:nvPicPr>
          <p:cNvPr id="4" name="Picture 3" descr="kas_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78440" y="73152"/>
            <a:ext cx="1691640" cy="50292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74320" y="6309360"/>
            <a:ext cx="1170432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000">
                <a:solidFill>
                  <a:srgbClr val="6C757D"/>
                </a:solidFill>
              </a:defRPr>
            </a:pPr>
            <a:r>
              <a:t>Declaration Fiscale - Guide applicatif demo - Slide 1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Validation fiscale - Exercice 2025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463040"/>
            <a:ext cx="1078992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600" b="1">
                <a:solidFill>
                  <a:srgbClr val="198754"/>
                </a:solidFill>
              </a:defRPr>
            </a:pPr>
            <a:r>
              <a:t>OK: RES_001  -&gt; Resultat = Produits - Charges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2377440"/>
            <a:ext cx="1078992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600" b="1">
                <a:solidFill>
                  <a:srgbClr val="FD7E14"/>
                </a:solidFill>
              </a:defRPr>
            </a:pPr>
            <a:r>
              <a:t>WARNING: TVA_001 -&gt; Ecart TVA collectee/deductible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3291840"/>
            <a:ext cx="1078992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600" b="1">
                <a:solidFill>
                  <a:srgbClr val="DC3545"/>
                </a:solidFill>
              </a:defRPr>
            </a:pPr>
            <a:r>
              <a:t>ERROR: BAL_001 -&gt; Desequilibre bilan (si donnees incoherentes)</a:t>
            </a:r>
          </a:p>
        </p:txBody>
      </p:sp>
      <p:pic>
        <p:nvPicPr>
          <p:cNvPr id="6" name="Picture 5" descr="kas_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78440" y="73152"/>
            <a:ext cx="1691640" cy="50292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74320" y="6309360"/>
            <a:ext cx="1170432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000">
                <a:solidFill>
                  <a:srgbClr val="6C757D"/>
                </a:solidFill>
              </a:defRPr>
            </a:pPr>
            <a:r>
              <a:t>Declaration Fiscale - Guide applicatif demo - Slide 10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>
                <a:solidFill>
                  <a:srgbClr val="1A5276"/>
                </a:solidFill>
              </a:rPr>
              <a:t>Generation XML + XSD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365760" y="1280160"/>
          <a:ext cx="11430000" cy="438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15000"/>
                <a:gridCol w="5715000"/>
              </a:tblGrid>
              <a:tr h="877824">
                <a:tc>
                  <a:txBody>
                    <a:bodyPr/>
                    <a:lstStyle/>
                    <a:p>
                      <a:r>
                        <a:rPr b="1" sz="1300">
                          <a:solidFill>
                            <a:srgbClr val="FFFFFF"/>
                          </a:solidFill>
                        </a:rPr>
                        <a:t>Action</a:t>
                      </a:r>
                    </a:p>
                  </a:txBody>
                  <a:tcPr>
                    <a:solidFill>
                      <a:srgbClr val="1A527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300">
                          <a:solidFill>
                            <a:srgbClr val="FFFFFF"/>
                          </a:solidFill>
                        </a:rPr>
                        <a:t>Attendu</a:t>
                      </a:r>
                    </a:p>
                  </a:txBody>
                  <a:tcPr>
                    <a:solidFill>
                      <a:srgbClr val="1A5276"/>
                    </a:solidFill>
                  </a:tcPr>
                </a:tc>
              </a:tr>
              <a:tr h="877824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212529"/>
                          </a:solidFill>
                        </a:rPr>
                        <a:t>Generer XML 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212529"/>
                          </a:solidFill>
                        </a:rPr>
                        <a:t>Fichier cree dans storage/app/xml/</a:t>
                      </a:r>
                    </a:p>
                  </a:txBody>
                  <a:tcPr/>
                </a:tc>
              </a:tr>
              <a:tr h="877824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212529"/>
                          </a:solidFill>
                        </a:rPr>
                        <a:t>Valider XSD</a:t>
                      </a:r>
                    </a:p>
                  </a:txBody>
                  <a:tcPr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212529"/>
                          </a:solidFill>
                        </a:rPr>
                        <a:t>Conforme selon xsd/is.xsd</a:t>
                      </a:r>
                    </a:p>
                  </a:txBody>
                  <a:tcPr>
                    <a:solidFill>
                      <a:srgbClr val="F8F9FA"/>
                    </a:solidFill>
                  </a:tcPr>
                </a:tc>
              </a:tr>
              <a:tr h="877824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212529"/>
                          </a:solidFill>
                        </a:rPr>
                        <a:t>Telecharger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212529"/>
                          </a:solidFill>
                        </a:rPr>
                        <a:t>XML telecharge depuis l interface</a:t>
                      </a:r>
                    </a:p>
                  </a:txBody>
                  <a:tcPr/>
                </a:tc>
              </a:tr>
              <a:tr h="877824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212529"/>
                          </a:solidFill>
                        </a:rPr>
                        <a:t>Historiser</a:t>
                      </a:r>
                    </a:p>
                  </a:txBody>
                  <a:tcPr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212529"/>
                          </a:solidFill>
                        </a:rPr>
                        <a:t>Trace dans submissions/history</a:t>
                      </a:r>
                    </a:p>
                  </a:txBody>
                  <a:tcPr>
                    <a:solidFill>
                      <a:srgbClr val="F8F9FA"/>
                    </a:solidFill>
                  </a:tcPr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457200" y="5760720"/>
            <a:ext cx="1115568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>
                <a:solidFill>
                  <a:srgbClr val="FD7E14"/>
                </a:solidFill>
              </a:defRPr>
            </a:pPr>
            <a:r>
              <a:t>Exemple de nom: IS_2025_1_YYYYMMDD_HHMMSS.xml</a:t>
            </a:r>
          </a:p>
        </p:txBody>
      </p:sp>
      <p:pic>
        <p:nvPicPr>
          <p:cNvPr id="5" name="Picture 4" descr="kas_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78440" y="73152"/>
            <a:ext cx="1691640" cy="50292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74320" y="6309360"/>
            <a:ext cx="1170432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000">
                <a:solidFill>
                  <a:srgbClr val="6C757D"/>
                </a:solidFill>
              </a:defRPr>
            </a:pPr>
            <a:r>
              <a:t>Declaration Fiscale - Guide applicatif demo - Slide 11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>
                <a:solidFill>
                  <a:srgbClr val="1A5276"/>
                </a:solidFill>
              </a:rPr>
              <a:t>Checklist de recette fonctionnelle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400">
                <a:solidFill>
                  <a:srgbClr val="212529"/>
                </a:solidFill>
              </a:defRPr>
            </a:pPr>
            <a:r>
              <a:t>1. Creer societe + exercice</a:t>
            </a:r>
          </a:p>
          <a:p>
            <a:pPr>
              <a:defRPr sz="2400">
                <a:solidFill>
                  <a:srgbClr val="212529"/>
                </a:solidFill>
              </a:defRPr>
            </a:pPr>
            <a:r>
              <a:t>2. Saisir ecritures + immobilisations + mensuelles</a:t>
            </a:r>
          </a:p>
          <a:p>
            <a:pPr>
              <a:defRPr sz="2400">
                <a:solidFill>
                  <a:srgbClr val="212529"/>
                </a:solidFill>
              </a:defRPr>
            </a:pPr>
            <a:r>
              <a:t>3. Lancer Etats Financiers puis Annexes puis IS</a:t>
            </a:r>
          </a:p>
          <a:p>
            <a:pPr>
              <a:defRPr sz="2400">
                <a:solidFill>
                  <a:srgbClr val="212529"/>
                </a:solidFill>
              </a:defRPr>
            </a:pPr>
            <a:r>
              <a:t>4. Executer Validation et corriger les warnings/errors</a:t>
            </a:r>
          </a:p>
          <a:p>
            <a:pPr>
              <a:defRPr sz="2400">
                <a:solidFill>
                  <a:srgbClr val="212529"/>
                </a:solidFill>
              </a:defRPr>
            </a:pPr>
            <a:r>
              <a:t>5. Generer XML, valider XSD, telecharger</a:t>
            </a:r>
          </a:p>
          <a:p>
            <a:pPr>
              <a:defRPr sz="2400">
                <a:solidFill>
                  <a:srgbClr val="212529"/>
                </a:solidFill>
              </a:defRPr>
            </a:pPr>
            <a:r>
              <a:t>6. Verifier historique des soumissions</a:t>
            </a:r>
          </a:p>
        </p:txBody>
      </p:sp>
      <p:pic>
        <p:nvPicPr>
          <p:cNvPr id="4" name="Picture 3" descr="kas_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78440" y="73152"/>
            <a:ext cx="1691640" cy="50292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74320" y="6309360"/>
            <a:ext cx="1170432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000">
                <a:solidFill>
                  <a:srgbClr val="6C757D"/>
                </a:solidFill>
              </a:defRPr>
            </a:pPr>
            <a:r>
              <a:t>Declaration Fiscale - Guide applicatif demo - Slide 12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>
                <a:solidFill>
                  <a:srgbClr val="1A5276"/>
                </a:solidFill>
              </a:rPr>
              <a:t>Support et maintenance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400">
                <a:solidFill>
                  <a:srgbClr val="212529"/>
                </a:solidFill>
              </a:defRPr>
            </a:pPr>
            <a:r>
              <a:t>Nettoyage cache: php artisan config:clear ; route:clear ; view:clear ; optimize</a:t>
            </a:r>
          </a:p>
          <a:p>
            <a:pPr>
              <a:defRPr sz="2400">
                <a:solidFill>
                  <a:srgbClr val="212529"/>
                </a:solidFill>
              </a:defRPr>
            </a:pPr>
            <a:r>
              <a:t>Tests: composer test</a:t>
            </a:r>
          </a:p>
          <a:p>
            <a:pPr>
              <a:defRPr sz="2400">
                <a:solidFill>
                  <a:srgbClr val="212529"/>
                </a:solidFill>
              </a:defRPr>
            </a:pPr>
            <a:r>
              <a:t>Routes: php artisan route:list</a:t>
            </a:r>
          </a:p>
          <a:p>
            <a:pPr>
              <a:defRPr sz="2400">
                <a:solidFill>
                  <a:srgbClr val="212529"/>
                </a:solidFill>
              </a:defRPr>
            </a:pPr>
            <a:r>
              <a:t>Objectif: garantir un flux fiscal complet et reproductible</a:t>
            </a:r>
          </a:p>
        </p:txBody>
      </p:sp>
      <p:pic>
        <p:nvPicPr>
          <p:cNvPr id="4" name="Picture 3" descr="kas_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78440" y="73152"/>
            <a:ext cx="1691640" cy="50292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74320" y="6309360"/>
            <a:ext cx="1170432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000">
                <a:solidFill>
                  <a:srgbClr val="6C757D"/>
                </a:solidFill>
              </a:defRPr>
            </a:pPr>
            <a:r>
              <a:t>Declaration Fiscale - Guide applicatif demo - Slide 13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>
                <a:solidFill>
                  <a:srgbClr val="1A5276"/>
                </a:solidFill>
              </a:rPr>
              <a:t>Parcours visuel 1 - Creation societe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188720"/>
            <a:ext cx="4389120" cy="5303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000" b="1">
                <a:solidFill>
                  <a:srgbClr val="1A5276"/>
                </a:solidFill>
              </a:defRPr>
            </a:pPr>
            <a:r>
              <a:t>Etapes a faire</a:t>
            </a:r>
          </a:p>
          <a:p>
            <a:pPr>
              <a:defRPr sz="1400">
                <a:solidFill>
                  <a:srgbClr val="212529"/>
                </a:solidFill>
              </a:defRPr>
            </a:pPr>
            <a:r>
              <a:t>1. Aller dans Societes</a:t>
            </a:r>
            <a:br/>
            <a:r>
              <a:t>2. Cliquer sur Ajouter</a:t>
            </a:r>
            <a:br/>
            <a:r>
              <a:t>3. Saisir raison sociale, ICE, IF</a:t>
            </a:r>
            <a:br/>
            <a:r>
              <a:t>4. Enregistrer</a:t>
            </a:r>
          </a:p>
          <a:p>
            <a:pPr>
              <a:defRPr sz="1800" b="1">
                <a:solidFill>
                  <a:srgbClr val="198754"/>
                </a:solidFill>
              </a:defRPr>
            </a:pPr>
            <a:r>
              <a:t>Resultat attendu</a:t>
            </a:r>
          </a:p>
          <a:p>
            <a:pPr>
              <a:defRPr sz="1400">
                <a:solidFill>
                  <a:srgbClr val="212529"/>
                </a:solidFill>
              </a:defRPr>
            </a:pPr>
            <a:r>
              <a:t>La societe est visible dans la liste et exploitable pour creer un exercice.</a:t>
            </a:r>
          </a:p>
        </p:txBody>
      </p:sp>
      <p:sp>
        <p:nvSpPr>
          <p:cNvPr id="4" name="Rectangle 3"/>
          <p:cNvSpPr/>
          <p:nvPr/>
        </p:nvSpPr>
        <p:spPr>
          <a:xfrm>
            <a:off x="5029200" y="1188720"/>
            <a:ext cx="6675120" cy="5120640"/>
          </a:xfrm>
          <a:prstGeom prst="rect">
            <a:avLst/>
          </a:prstGeom>
          <a:solidFill>
            <a:srgbClr val="F5F5F5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2200" b="1">
                <a:solidFill>
                  <a:srgbClr val="787878"/>
                </a:solidFill>
              </a:defRPr>
            </a:pPr>
            <a:r>
              <a:t>Screenshot non trouve</a:t>
            </a:r>
          </a:p>
          <a:p>
            <a:pPr>
              <a:defRPr sz="1400">
                <a:solidFill>
                  <a:srgbClr val="787878"/>
                </a:solidFill>
              </a:defRPr>
            </a:pPr>
            <a:r>
              <a:t>Ajoute les images dans docs/screenshots</a:t>
            </a:r>
          </a:p>
        </p:txBody>
      </p:sp>
      <p:pic>
        <p:nvPicPr>
          <p:cNvPr id="5" name="Picture 4" descr="kas_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78440" y="73152"/>
            <a:ext cx="1691640" cy="50292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74320" y="6309360"/>
            <a:ext cx="1170432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000">
                <a:solidFill>
                  <a:srgbClr val="6C757D"/>
                </a:solidFill>
              </a:defRPr>
            </a:pPr>
            <a:r>
              <a:t>Declaration Fiscale - Guide applicatif demo - Slide 14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>
                <a:solidFill>
                  <a:srgbClr val="1A5276"/>
                </a:solidFill>
              </a:rPr>
              <a:t>Parcours visuel 2 - Creation exercice fiscal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188720"/>
            <a:ext cx="4389120" cy="5303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000" b="1">
                <a:solidFill>
                  <a:srgbClr val="1A5276"/>
                </a:solidFill>
              </a:defRPr>
            </a:pPr>
            <a:r>
              <a:t>Etapes a faire</a:t>
            </a:r>
          </a:p>
          <a:p>
            <a:pPr>
              <a:defRPr sz="1400">
                <a:solidFill>
                  <a:srgbClr val="212529"/>
                </a:solidFill>
              </a:defRPr>
            </a:pPr>
            <a:r>
              <a:t>1. Aller dans Exercices fiscaux</a:t>
            </a:r>
            <a:br/>
            <a:r>
              <a:t>2. Cliquer Creer un exercice</a:t>
            </a:r>
            <a:br/>
            <a:r>
              <a:t>3. Choisir societe + annee + dates</a:t>
            </a:r>
            <a:br/>
            <a:r>
              <a:t>4. Enregistrer</a:t>
            </a:r>
          </a:p>
          <a:p>
            <a:pPr>
              <a:defRPr sz="1800" b="1">
                <a:solidFill>
                  <a:srgbClr val="198754"/>
                </a:solidFill>
              </a:defRPr>
            </a:pPr>
            <a:r>
              <a:t>Resultat attendu</a:t>
            </a:r>
          </a:p>
          <a:p>
            <a:pPr>
              <a:defRPr sz="1400">
                <a:solidFill>
                  <a:srgbClr val="212529"/>
                </a:solidFill>
              </a:defRPr>
            </a:pPr>
            <a:r>
              <a:t>L exercice apparait en carte avec les actions rapides.</a:t>
            </a:r>
          </a:p>
        </p:txBody>
      </p:sp>
      <p:sp>
        <p:nvSpPr>
          <p:cNvPr id="4" name="Rectangle 3"/>
          <p:cNvSpPr/>
          <p:nvPr/>
        </p:nvSpPr>
        <p:spPr>
          <a:xfrm>
            <a:off x="5029200" y="1188720"/>
            <a:ext cx="6675120" cy="5120640"/>
          </a:xfrm>
          <a:prstGeom prst="rect">
            <a:avLst/>
          </a:prstGeom>
          <a:solidFill>
            <a:srgbClr val="F5F5F5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2200" b="1">
                <a:solidFill>
                  <a:srgbClr val="787878"/>
                </a:solidFill>
              </a:defRPr>
            </a:pPr>
            <a:r>
              <a:t>Screenshot non trouve</a:t>
            </a:r>
          </a:p>
          <a:p>
            <a:pPr>
              <a:defRPr sz="1400">
                <a:solidFill>
                  <a:srgbClr val="787878"/>
                </a:solidFill>
              </a:defRPr>
            </a:pPr>
            <a:r>
              <a:t>Ajoute les images dans docs/screenshots</a:t>
            </a:r>
          </a:p>
        </p:txBody>
      </p:sp>
      <p:pic>
        <p:nvPicPr>
          <p:cNvPr id="5" name="Picture 4" descr="kas_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78440" y="73152"/>
            <a:ext cx="1691640" cy="50292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74320" y="6309360"/>
            <a:ext cx="1170432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000">
                <a:solidFill>
                  <a:srgbClr val="6C757D"/>
                </a:solidFill>
              </a:defRPr>
            </a:pPr>
            <a:r>
              <a:t>Declaration Fiscale - Guide applicatif demo - Slide 15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>
                <a:solidFill>
                  <a:srgbClr val="1A5276"/>
                </a:solidFill>
              </a:rPr>
              <a:t>Parcours visuel 3 - Saisie des ecritures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188720"/>
            <a:ext cx="4389120" cy="5303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000" b="1">
                <a:solidFill>
                  <a:srgbClr val="1A5276"/>
                </a:solidFill>
              </a:defRPr>
            </a:pPr>
            <a:r>
              <a:t>Etapes a faire</a:t>
            </a:r>
          </a:p>
          <a:p>
            <a:pPr>
              <a:defRPr sz="1400">
                <a:solidFill>
                  <a:srgbClr val="212529"/>
                </a:solidFill>
              </a:defRPr>
            </a:pPr>
            <a:r>
              <a:t>1. Ouvrir Ecritures</a:t>
            </a:r>
            <a:br/>
            <a:r>
              <a:t>2. Ajouter les lignes comptables de test</a:t>
            </a:r>
            <a:br/>
            <a:r>
              <a:t>3. Verifier debit/credit</a:t>
            </a:r>
          </a:p>
          <a:p>
            <a:pPr>
              <a:defRPr sz="1800" b="1">
                <a:solidFill>
                  <a:srgbClr val="198754"/>
                </a:solidFill>
              </a:defRPr>
            </a:pPr>
            <a:r>
              <a:t>Resultat attendu</a:t>
            </a:r>
          </a:p>
          <a:p>
            <a:pPr>
              <a:defRPr sz="1400">
                <a:solidFill>
                  <a:srgbClr val="212529"/>
                </a:solidFill>
              </a:defRPr>
            </a:pPr>
            <a:r>
              <a:t>Les lignes sont prises en compte pour les calculs financiers.</a:t>
            </a:r>
          </a:p>
        </p:txBody>
      </p:sp>
      <p:sp>
        <p:nvSpPr>
          <p:cNvPr id="4" name="Rectangle 3"/>
          <p:cNvSpPr/>
          <p:nvPr/>
        </p:nvSpPr>
        <p:spPr>
          <a:xfrm>
            <a:off x="5029200" y="1188720"/>
            <a:ext cx="6675120" cy="5120640"/>
          </a:xfrm>
          <a:prstGeom prst="rect">
            <a:avLst/>
          </a:prstGeom>
          <a:solidFill>
            <a:srgbClr val="F5F5F5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2200" b="1">
                <a:solidFill>
                  <a:srgbClr val="787878"/>
                </a:solidFill>
              </a:defRPr>
            </a:pPr>
            <a:r>
              <a:t>Screenshot non trouve</a:t>
            </a:r>
          </a:p>
          <a:p>
            <a:pPr>
              <a:defRPr sz="1400">
                <a:solidFill>
                  <a:srgbClr val="787878"/>
                </a:solidFill>
              </a:defRPr>
            </a:pPr>
            <a:r>
              <a:t>Ajoute les images dans docs/screenshots</a:t>
            </a:r>
          </a:p>
        </p:txBody>
      </p:sp>
      <p:pic>
        <p:nvPicPr>
          <p:cNvPr id="5" name="Picture 4" descr="kas_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78440" y="73152"/>
            <a:ext cx="1691640" cy="50292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74320" y="6309360"/>
            <a:ext cx="1170432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000">
                <a:solidFill>
                  <a:srgbClr val="6C757D"/>
                </a:solidFill>
              </a:defRPr>
            </a:pPr>
            <a:r>
              <a:t>Declaration Fiscale - Guide applicatif demo - Slide 16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>
                <a:solidFill>
                  <a:srgbClr val="1A5276"/>
                </a:solidFill>
              </a:rPr>
              <a:t>Parcours visuel 4 - Etats financiers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188720"/>
            <a:ext cx="4389120" cy="5303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000" b="1">
                <a:solidFill>
                  <a:srgbClr val="1A5276"/>
                </a:solidFill>
              </a:defRPr>
            </a:pPr>
            <a:r>
              <a:t>Etapes a faire</a:t>
            </a:r>
          </a:p>
          <a:p>
            <a:pPr>
              <a:defRPr sz="1400">
                <a:solidFill>
                  <a:srgbClr val="212529"/>
                </a:solidFill>
              </a:defRPr>
            </a:pPr>
            <a:r>
              <a:t>1. Depuis l exercice, cliquer Etats Fin.</a:t>
            </a:r>
            <a:br/>
            <a:r>
              <a:t>2. Lancer le calcul</a:t>
            </a:r>
            <a:br/>
            <a:r>
              <a:t>3. Verifier bilan et compte de resultat</a:t>
            </a:r>
          </a:p>
          <a:p>
            <a:pPr>
              <a:defRPr sz="1800" b="1">
                <a:solidFill>
                  <a:srgbClr val="198754"/>
                </a:solidFill>
              </a:defRPr>
            </a:pPr>
            <a:r>
              <a:t>Resultat attendu</a:t>
            </a:r>
          </a:p>
          <a:p>
            <a:pPr>
              <a:defRPr sz="1400">
                <a:solidFill>
                  <a:srgbClr val="212529"/>
                </a:solidFill>
              </a:defRPr>
            </a:pPr>
            <a:r>
              <a:t>Bilan actif et passif coherents, resultat net calcule.</a:t>
            </a:r>
          </a:p>
        </p:txBody>
      </p:sp>
      <p:sp>
        <p:nvSpPr>
          <p:cNvPr id="4" name="Rectangle 3"/>
          <p:cNvSpPr/>
          <p:nvPr/>
        </p:nvSpPr>
        <p:spPr>
          <a:xfrm>
            <a:off x="5029200" y="1188720"/>
            <a:ext cx="6675120" cy="5120640"/>
          </a:xfrm>
          <a:prstGeom prst="rect">
            <a:avLst/>
          </a:prstGeom>
          <a:solidFill>
            <a:srgbClr val="F5F5F5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2200" b="1">
                <a:solidFill>
                  <a:srgbClr val="787878"/>
                </a:solidFill>
              </a:defRPr>
            </a:pPr>
            <a:r>
              <a:t>Screenshot non trouve</a:t>
            </a:r>
          </a:p>
          <a:p>
            <a:pPr>
              <a:defRPr sz="1400">
                <a:solidFill>
                  <a:srgbClr val="787878"/>
                </a:solidFill>
              </a:defRPr>
            </a:pPr>
            <a:r>
              <a:t>Ajoute les images dans docs/screenshots</a:t>
            </a:r>
          </a:p>
        </p:txBody>
      </p:sp>
      <p:pic>
        <p:nvPicPr>
          <p:cNvPr id="5" name="Picture 4" descr="kas_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78440" y="73152"/>
            <a:ext cx="1691640" cy="50292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74320" y="6309360"/>
            <a:ext cx="1170432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000">
                <a:solidFill>
                  <a:srgbClr val="6C757D"/>
                </a:solidFill>
              </a:defRPr>
            </a:pPr>
            <a:r>
              <a:t>Declaration Fiscale - Guide applicatif demo - Slide 17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>
                <a:solidFill>
                  <a:srgbClr val="1A5276"/>
                </a:solidFill>
              </a:rPr>
              <a:t>Parcours visuel 5 - Annexes fiscales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188720"/>
            <a:ext cx="4389120" cy="5303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000" b="1">
                <a:solidFill>
                  <a:srgbClr val="1A5276"/>
                </a:solidFill>
              </a:defRPr>
            </a:pPr>
            <a:r>
              <a:t>Etapes a faire</a:t>
            </a:r>
          </a:p>
          <a:p>
            <a:pPr>
              <a:defRPr sz="1400">
                <a:solidFill>
                  <a:srgbClr val="212529"/>
                </a:solidFill>
              </a:defRPr>
            </a:pPr>
            <a:r>
              <a:t>1. Cliquer Annexes</a:t>
            </a:r>
            <a:br/>
            <a:r>
              <a:t>2. Lancer Generer toutes</a:t>
            </a:r>
            <a:br/>
            <a:r>
              <a:t>3. Ouvrir chaque type (IMMO, AF, PR, DC, CP, PV)</a:t>
            </a:r>
          </a:p>
          <a:p>
            <a:pPr>
              <a:defRPr sz="1800" b="1">
                <a:solidFill>
                  <a:srgbClr val="198754"/>
                </a:solidFill>
              </a:defRPr>
            </a:pPr>
            <a:r>
              <a:t>Resultat attendu</a:t>
            </a:r>
          </a:p>
          <a:p>
            <a:pPr>
              <a:defRPr sz="1400">
                <a:solidFill>
                  <a:srgbClr val="212529"/>
                </a:solidFill>
              </a:defRPr>
            </a:pPr>
            <a:r>
              <a:t>Les annexes sont generees avec details chiffrables.</a:t>
            </a:r>
          </a:p>
        </p:txBody>
      </p:sp>
      <p:sp>
        <p:nvSpPr>
          <p:cNvPr id="4" name="Rectangle 3"/>
          <p:cNvSpPr/>
          <p:nvPr/>
        </p:nvSpPr>
        <p:spPr>
          <a:xfrm>
            <a:off x="5029200" y="1188720"/>
            <a:ext cx="6675120" cy="5120640"/>
          </a:xfrm>
          <a:prstGeom prst="rect">
            <a:avLst/>
          </a:prstGeom>
          <a:solidFill>
            <a:srgbClr val="F5F5F5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2200" b="1">
                <a:solidFill>
                  <a:srgbClr val="787878"/>
                </a:solidFill>
              </a:defRPr>
            </a:pPr>
            <a:r>
              <a:t>Screenshot non trouve</a:t>
            </a:r>
          </a:p>
          <a:p>
            <a:pPr>
              <a:defRPr sz="1400">
                <a:solidFill>
                  <a:srgbClr val="787878"/>
                </a:solidFill>
              </a:defRPr>
            </a:pPr>
            <a:r>
              <a:t>Ajoute les images dans docs/screenshots</a:t>
            </a:r>
          </a:p>
        </p:txBody>
      </p:sp>
      <p:pic>
        <p:nvPicPr>
          <p:cNvPr id="5" name="Picture 4" descr="kas_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78440" y="73152"/>
            <a:ext cx="1691640" cy="50292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74320" y="6309360"/>
            <a:ext cx="1170432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000">
                <a:solidFill>
                  <a:srgbClr val="6C757D"/>
                </a:solidFill>
              </a:defRPr>
            </a:pPr>
            <a:r>
              <a:t>Declaration Fiscale - Guide applicatif demo - Slide 18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>
                <a:solidFill>
                  <a:srgbClr val="1A5276"/>
                </a:solidFill>
              </a:rPr>
              <a:t>Parcours visuel 6 - Declaration IS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188720"/>
            <a:ext cx="4389120" cy="5303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000" b="1">
                <a:solidFill>
                  <a:srgbClr val="1A5276"/>
                </a:solidFill>
              </a:defRPr>
            </a:pPr>
            <a:r>
              <a:t>Etapes a faire</a:t>
            </a:r>
          </a:p>
          <a:p>
            <a:pPr>
              <a:defRPr sz="1400">
                <a:solidFill>
                  <a:srgbClr val="212529"/>
                </a:solidFill>
              </a:defRPr>
            </a:pPr>
            <a:r>
              <a:t>1. Cliquer IS</a:t>
            </a:r>
            <a:br/>
            <a:r>
              <a:t>2. Lancer calcul</a:t>
            </a:r>
            <a:br/>
            <a:r>
              <a:t>3. Verifier base imposable et montant</a:t>
            </a:r>
          </a:p>
          <a:p>
            <a:pPr>
              <a:defRPr sz="1800" b="1">
                <a:solidFill>
                  <a:srgbClr val="198754"/>
                </a:solidFill>
              </a:defRPr>
            </a:pPr>
            <a:r>
              <a:t>Resultat attendu</a:t>
            </a:r>
          </a:p>
          <a:p>
            <a:pPr>
              <a:defRPr sz="1400">
                <a:solidFill>
                  <a:srgbClr val="212529"/>
                </a:solidFill>
              </a:defRPr>
            </a:pPr>
            <a:r>
              <a:t>L impot calcule correspond aux donnees comptables saisies.</a:t>
            </a:r>
          </a:p>
        </p:txBody>
      </p:sp>
      <p:sp>
        <p:nvSpPr>
          <p:cNvPr id="4" name="Rectangle 3"/>
          <p:cNvSpPr/>
          <p:nvPr/>
        </p:nvSpPr>
        <p:spPr>
          <a:xfrm>
            <a:off x="5029200" y="1188720"/>
            <a:ext cx="6675120" cy="5120640"/>
          </a:xfrm>
          <a:prstGeom prst="rect">
            <a:avLst/>
          </a:prstGeom>
          <a:solidFill>
            <a:srgbClr val="F5F5F5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2200" b="1">
                <a:solidFill>
                  <a:srgbClr val="787878"/>
                </a:solidFill>
              </a:defRPr>
            </a:pPr>
            <a:r>
              <a:t>Screenshot non trouve</a:t>
            </a:r>
          </a:p>
          <a:p>
            <a:pPr>
              <a:defRPr sz="1400">
                <a:solidFill>
                  <a:srgbClr val="787878"/>
                </a:solidFill>
              </a:defRPr>
            </a:pPr>
            <a:r>
              <a:t>Ajoute les images dans docs/screenshots</a:t>
            </a:r>
          </a:p>
        </p:txBody>
      </p:sp>
      <p:pic>
        <p:nvPicPr>
          <p:cNvPr id="5" name="Picture 4" descr="kas_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78440" y="73152"/>
            <a:ext cx="1691640" cy="50292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74320" y="6309360"/>
            <a:ext cx="1170432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000">
                <a:solidFill>
                  <a:srgbClr val="6C757D"/>
                </a:solidFill>
              </a:defRPr>
            </a:pPr>
            <a:r>
              <a:t>Declaration Fiscale - Guide applicatif demo - Slide 19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>
                <a:solidFill>
                  <a:srgbClr val="1A5276"/>
                </a:solidFill>
              </a:rPr>
              <a:t>Objectif de l application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400">
                <a:solidFill>
                  <a:srgbClr val="212529"/>
                </a:solidFill>
              </a:defRPr>
            </a:pPr>
            <a:r>
              <a:t>Piloter le cycle fiscal annuel d une societe</a:t>
            </a:r>
          </a:p>
          <a:p>
            <a:pPr>
              <a:defRPr sz="2400">
                <a:solidFill>
                  <a:srgbClr val="212529"/>
                </a:solidFill>
              </a:defRPr>
            </a:pPr>
            <a:r>
              <a:t>Centraliser la saisie comptable et fiscale</a:t>
            </a:r>
          </a:p>
          <a:p>
            <a:pPr>
              <a:defRPr sz="2400">
                <a:solidFill>
                  <a:srgbClr val="212529"/>
                </a:solidFill>
              </a:defRPr>
            </a:pPr>
            <a:r>
              <a:t>Automatiser les calculs: Etats Financiers, Annexes, IS</a:t>
            </a:r>
          </a:p>
          <a:p>
            <a:pPr>
              <a:defRPr sz="2400">
                <a:solidFill>
                  <a:srgbClr val="212529"/>
                </a:solidFill>
              </a:defRPr>
            </a:pPr>
            <a:r>
              <a:t>Valider et generer XML conforme XSD</a:t>
            </a:r>
          </a:p>
        </p:txBody>
      </p:sp>
      <p:pic>
        <p:nvPicPr>
          <p:cNvPr id="4" name="Picture 3" descr="kas_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78440" y="73152"/>
            <a:ext cx="1691640" cy="50292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74320" y="6309360"/>
            <a:ext cx="1170432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000">
                <a:solidFill>
                  <a:srgbClr val="6C757D"/>
                </a:solidFill>
              </a:defRPr>
            </a:pPr>
            <a:r>
              <a:t>Declaration Fiscale - Guide applicatif demo - Slide 2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>
                <a:solidFill>
                  <a:srgbClr val="1A5276"/>
                </a:solidFill>
              </a:rPr>
              <a:t>Parcours visuel 7 - Validation fiscale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188720"/>
            <a:ext cx="4389120" cy="5303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000" b="1">
                <a:solidFill>
                  <a:srgbClr val="1A5276"/>
                </a:solidFill>
              </a:defRPr>
            </a:pPr>
            <a:r>
              <a:t>Etapes a faire</a:t>
            </a:r>
          </a:p>
          <a:p>
            <a:pPr>
              <a:defRPr sz="1400">
                <a:solidFill>
                  <a:srgbClr val="212529"/>
                </a:solidFill>
              </a:defRPr>
            </a:pPr>
            <a:r>
              <a:t>1. Ouvrir Validation</a:t>
            </a:r>
            <a:br/>
            <a:r>
              <a:t>2. Lancer validation</a:t>
            </a:r>
            <a:br/>
            <a:r>
              <a:t>3. Lire OK, Warning, Error</a:t>
            </a:r>
          </a:p>
          <a:p>
            <a:pPr>
              <a:defRPr sz="1800" b="1">
                <a:solidFill>
                  <a:srgbClr val="198754"/>
                </a:solidFill>
              </a:defRPr>
            </a:pPr>
            <a:r>
              <a:t>Resultat attendu</a:t>
            </a:r>
          </a:p>
          <a:p>
            <a:pPr>
              <a:defRPr sz="1400">
                <a:solidFill>
                  <a:srgbClr val="212529"/>
                </a:solidFill>
              </a:defRPr>
            </a:pPr>
            <a:r>
              <a:t>Les ecarts attendus/reels sont affiches avec statuts colores.</a:t>
            </a:r>
          </a:p>
        </p:txBody>
      </p:sp>
      <p:sp>
        <p:nvSpPr>
          <p:cNvPr id="4" name="Rectangle 3"/>
          <p:cNvSpPr/>
          <p:nvPr/>
        </p:nvSpPr>
        <p:spPr>
          <a:xfrm>
            <a:off x="5029200" y="1188720"/>
            <a:ext cx="6675120" cy="5120640"/>
          </a:xfrm>
          <a:prstGeom prst="rect">
            <a:avLst/>
          </a:prstGeom>
          <a:solidFill>
            <a:srgbClr val="F5F5F5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2200" b="1">
                <a:solidFill>
                  <a:srgbClr val="787878"/>
                </a:solidFill>
              </a:defRPr>
            </a:pPr>
            <a:r>
              <a:t>Screenshot non trouve</a:t>
            </a:r>
          </a:p>
          <a:p>
            <a:pPr>
              <a:defRPr sz="1400">
                <a:solidFill>
                  <a:srgbClr val="787878"/>
                </a:solidFill>
              </a:defRPr>
            </a:pPr>
            <a:r>
              <a:t>Ajoute les images dans docs/screenshots</a:t>
            </a:r>
          </a:p>
        </p:txBody>
      </p:sp>
      <p:pic>
        <p:nvPicPr>
          <p:cNvPr id="5" name="Picture 4" descr="kas_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78440" y="73152"/>
            <a:ext cx="1691640" cy="50292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74320" y="6309360"/>
            <a:ext cx="1170432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000">
                <a:solidFill>
                  <a:srgbClr val="6C757D"/>
                </a:solidFill>
              </a:defRPr>
            </a:pPr>
            <a:r>
              <a:t>Declaration Fiscale - Guide applicatif demo - Slide 20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>
                <a:solidFill>
                  <a:srgbClr val="1A5276"/>
                </a:solidFill>
              </a:rPr>
              <a:t>Parcours visuel 8 - XML et telechargement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188720"/>
            <a:ext cx="4389120" cy="5303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000" b="1">
                <a:solidFill>
                  <a:srgbClr val="1A5276"/>
                </a:solidFill>
              </a:defRPr>
            </a:pPr>
            <a:r>
              <a:t>Etapes a faire</a:t>
            </a:r>
          </a:p>
          <a:p>
            <a:pPr>
              <a:defRPr sz="1400">
                <a:solidFill>
                  <a:srgbClr val="212529"/>
                </a:solidFill>
              </a:defRPr>
            </a:pPr>
            <a:r>
              <a:t>1. Generer XML IS</a:t>
            </a:r>
            <a:br/>
            <a:r>
              <a:t>2. Valider XSD</a:t>
            </a:r>
            <a:br/>
            <a:r>
              <a:t>3. Telecharger</a:t>
            </a:r>
            <a:br/>
            <a:r>
              <a:t>4. Consulter historique</a:t>
            </a:r>
          </a:p>
          <a:p>
            <a:pPr>
              <a:defRPr sz="1800" b="1">
                <a:solidFill>
                  <a:srgbClr val="198754"/>
                </a:solidFill>
              </a:defRPr>
            </a:pPr>
            <a:r>
              <a:t>Resultat attendu</a:t>
            </a:r>
          </a:p>
          <a:p>
            <a:pPr>
              <a:defRPr sz="1400">
                <a:solidFill>
                  <a:srgbClr val="212529"/>
                </a:solidFill>
              </a:defRPr>
            </a:pPr>
            <a:r>
              <a:t>Le fichier XML est produit, controle et disponible au telechargement.</a:t>
            </a:r>
          </a:p>
        </p:txBody>
      </p:sp>
      <p:sp>
        <p:nvSpPr>
          <p:cNvPr id="4" name="Rectangle 3"/>
          <p:cNvSpPr/>
          <p:nvPr/>
        </p:nvSpPr>
        <p:spPr>
          <a:xfrm>
            <a:off x="5029200" y="1188720"/>
            <a:ext cx="6675120" cy="5120640"/>
          </a:xfrm>
          <a:prstGeom prst="rect">
            <a:avLst/>
          </a:prstGeom>
          <a:solidFill>
            <a:srgbClr val="F5F5F5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2200" b="1">
                <a:solidFill>
                  <a:srgbClr val="787878"/>
                </a:solidFill>
              </a:defRPr>
            </a:pPr>
            <a:r>
              <a:t>Screenshot non trouve</a:t>
            </a:r>
          </a:p>
          <a:p>
            <a:pPr>
              <a:defRPr sz="1400">
                <a:solidFill>
                  <a:srgbClr val="787878"/>
                </a:solidFill>
              </a:defRPr>
            </a:pPr>
            <a:r>
              <a:t>Ajoute les images dans docs/screenshots</a:t>
            </a:r>
          </a:p>
        </p:txBody>
      </p:sp>
      <p:pic>
        <p:nvPicPr>
          <p:cNvPr id="5" name="Picture 4" descr="kas_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78440" y="73152"/>
            <a:ext cx="1691640" cy="50292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74320" y="6309360"/>
            <a:ext cx="1170432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000">
                <a:solidFill>
                  <a:srgbClr val="6C757D"/>
                </a:solidFill>
              </a:defRPr>
            </a:pPr>
            <a:r>
              <a:t>Declaration Fiscale - Guide applicatif demo - Slide 21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>
                <a:solidFill>
                  <a:srgbClr val="1A5276"/>
                </a:solidFill>
              </a:rPr>
              <a:t>Modules fonctionnels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400">
                <a:solidFill>
                  <a:srgbClr val="212529"/>
                </a:solidFill>
              </a:defRPr>
            </a:pPr>
            <a:r>
              <a:t>Societes et Exercices fiscaux</a:t>
            </a:r>
          </a:p>
          <a:p>
            <a:pPr>
              <a:defRPr sz="2400">
                <a:solidFill>
                  <a:srgbClr val="212529"/>
                </a:solidFill>
              </a:defRPr>
            </a:pPr>
            <a:r>
              <a:t>Ecritures comptables et Immobilisations</a:t>
            </a:r>
          </a:p>
          <a:p>
            <a:pPr>
              <a:defRPr sz="2400">
                <a:solidFill>
                  <a:srgbClr val="212529"/>
                </a:solidFill>
              </a:defRPr>
            </a:pPr>
            <a:r>
              <a:t>Declarations mensuelles (TVA, retenues)</a:t>
            </a:r>
          </a:p>
          <a:p>
            <a:pPr>
              <a:defRPr sz="2400">
                <a:solidFill>
                  <a:srgbClr val="212529"/>
                </a:solidFill>
              </a:defRPr>
            </a:pPr>
            <a:r>
              <a:t>Etats Financiers, Annexes, IS</a:t>
            </a:r>
          </a:p>
          <a:p>
            <a:pPr>
              <a:defRPr sz="2400">
                <a:solidFill>
                  <a:srgbClr val="212529"/>
                </a:solidFill>
              </a:defRPr>
            </a:pPr>
            <a:r>
              <a:t>Validation fiscale, XML, Soumissions</a:t>
            </a:r>
          </a:p>
        </p:txBody>
      </p:sp>
      <p:pic>
        <p:nvPicPr>
          <p:cNvPr id="4" name="Picture 3" descr="kas_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78440" y="73152"/>
            <a:ext cx="1691640" cy="50292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74320" y="6309360"/>
            <a:ext cx="1170432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000">
                <a:solidFill>
                  <a:srgbClr val="6C757D"/>
                </a:solidFill>
              </a:defRPr>
            </a:pPr>
            <a:r>
              <a:t>Declaration Fiscale - Guide applicatif demo - Slide 3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>
                <a:solidFill>
                  <a:srgbClr val="1A5276"/>
                </a:solidFill>
              </a:rPr>
              <a:t>Jeu de test 1 - Parametrage societe et exercice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365760" y="1280160"/>
          <a:ext cx="11430000" cy="438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15000"/>
                <a:gridCol w="5715000"/>
              </a:tblGrid>
              <a:tr h="548640">
                <a:tc>
                  <a:txBody>
                    <a:bodyPr/>
                    <a:lstStyle/>
                    <a:p>
                      <a:r>
                        <a:rPr b="1" sz="1300">
                          <a:solidFill>
                            <a:srgbClr val="FFFFFF"/>
                          </a:solidFill>
                        </a:rPr>
                        <a:t>Element</a:t>
                      </a:r>
                    </a:p>
                  </a:txBody>
                  <a:tcPr>
                    <a:solidFill>
                      <a:srgbClr val="1A527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300">
                          <a:solidFill>
                            <a:srgbClr val="FFFFFF"/>
                          </a:solidFill>
                        </a:rPr>
                        <a:t>Valeur de test</a:t>
                      </a:r>
                    </a:p>
                  </a:txBody>
                  <a:tcPr>
                    <a:solidFill>
                      <a:srgbClr val="1A5276"/>
                    </a:solidFill>
                  </a:tcPr>
                </a:tc>
              </a:tr>
              <a:tr h="54864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212529"/>
                          </a:solidFill>
                        </a:rPr>
                        <a:t>Societe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212529"/>
                          </a:solidFill>
                        </a:rPr>
                        <a:t>KAS Tech SARL</a:t>
                      </a:r>
                    </a:p>
                  </a:txBody>
                  <a:tcPr/>
                </a:tc>
              </a:tr>
              <a:tr h="54864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212529"/>
                          </a:solidFill>
                        </a:rPr>
                        <a:t>ICE</a:t>
                      </a:r>
                    </a:p>
                  </a:txBody>
                  <a:tcPr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212529"/>
                          </a:solidFill>
                        </a:rPr>
                        <a:t>001234567000089</a:t>
                      </a:r>
                    </a:p>
                  </a:txBody>
                  <a:tcPr>
                    <a:solidFill>
                      <a:srgbClr val="F8F9FA"/>
                    </a:solidFill>
                  </a:tcPr>
                </a:tc>
              </a:tr>
              <a:tr h="54864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212529"/>
                          </a:solidFill>
                        </a:rPr>
                        <a:t>IF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212529"/>
                          </a:solidFill>
                        </a:rPr>
                        <a:t>40404040</a:t>
                      </a:r>
                    </a:p>
                  </a:txBody>
                  <a:tcPr/>
                </a:tc>
              </a:tr>
              <a:tr h="54864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212529"/>
                          </a:solidFill>
                        </a:rPr>
                        <a:t>Exercice</a:t>
                      </a:r>
                    </a:p>
                  </a:txBody>
                  <a:tcPr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212529"/>
                          </a:solidFill>
                        </a:rPr>
                        <a:t>2025</a:t>
                      </a:r>
                    </a:p>
                  </a:txBody>
                  <a:tcPr>
                    <a:solidFill>
                      <a:srgbClr val="F8F9FA"/>
                    </a:solidFill>
                  </a:tcPr>
                </a:tc>
              </a:tr>
              <a:tr h="54864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212529"/>
                          </a:solidFill>
                        </a:rPr>
                        <a:t>Date debut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212529"/>
                          </a:solidFill>
                        </a:rPr>
                        <a:t>2025-01-01</a:t>
                      </a:r>
                    </a:p>
                  </a:txBody>
                  <a:tcPr/>
                </a:tc>
              </a:tr>
              <a:tr h="54864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212529"/>
                          </a:solidFill>
                        </a:rPr>
                        <a:t>Date fin</a:t>
                      </a:r>
                    </a:p>
                  </a:txBody>
                  <a:tcPr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212529"/>
                          </a:solidFill>
                        </a:rPr>
                        <a:t>2025-12-31</a:t>
                      </a:r>
                    </a:p>
                  </a:txBody>
                  <a:tcPr>
                    <a:solidFill>
                      <a:srgbClr val="F8F9FA"/>
                    </a:solidFill>
                  </a:tcPr>
                </a:tc>
              </a:tr>
              <a:tr h="54864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212529"/>
                          </a:solidFill>
                        </a:rPr>
                        <a:t>Statut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212529"/>
                          </a:solidFill>
                        </a:rPr>
                        <a:t>draft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457200" y="5760720"/>
            <a:ext cx="1115568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>
                <a:solidFill>
                  <a:srgbClr val="FD7E14"/>
                </a:solidFill>
              </a:defRPr>
            </a:pPr>
            <a:r>
              <a:t>Resultat attendu: exercice visible dans la liste avec boutons rapides.</a:t>
            </a:r>
          </a:p>
        </p:txBody>
      </p:sp>
      <p:pic>
        <p:nvPicPr>
          <p:cNvPr id="5" name="Picture 4" descr="kas_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78440" y="73152"/>
            <a:ext cx="1691640" cy="50292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74320" y="6309360"/>
            <a:ext cx="1170432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000">
                <a:solidFill>
                  <a:srgbClr val="6C757D"/>
                </a:solidFill>
              </a:defRPr>
            </a:pPr>
            <a:r>
              <a:t>Declaration Fiscale - Guide applicatif demo - Slide 4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>
                <a:solidFill>
                  <a:srgbClr val="1A5276"/>
                </a:solidFill>
              </a:rPr>
              <a:t>Jeu de test 2 - Ecritures comptables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365760" y="1280160"/>
          <a:ext cx="11430000" cy="438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57500"/>
                <a:gridCol w="2857500"/>
                <a:gridCol w="2857500"/>
                <a:gridCol w="2857500"/>
              </a:tblGrid>
              <a:tr h="627017">
                <a:tc>
                  <a:txBody>
                    <a:bodyPr/>
                    <a:lstStyle/>
                    <a:p>
                      <a:r>
                        <a:rPr b="1" sz="1300">
                          <a:solidFill>
                            <a:srgbClr val="FFFFFF"/>
                          </a:solidFill>
                        </a:rPr>
                        <a:t>Compte</a:t>
                      </a:r>
                    </a:p>
                  </a:txBody>
                  <a:tcPr>
                    <a:solidFill>
                      <a:srgbClr val="1A527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300">
                          <a:solidFill>
                            <a:srgbClr val="FFFFFF"/>
                          </a:solidFill>
                        </a:rPr>
                        <a:t>Libelle</a:t>
                      </a:r>
                    </a:p>
                  </a:txBody>
                  <a:tcPr>
                    <a:solidFill>
                      <a:srgbClr val="1A527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300">
                          <a:solidFill>
                            <a:srgbClr val="FFFFFF"/>
                          </a:solidFill>
                        </a:rPr>
                        <a:t>Debit</a:t>
                      </a:r>
                    </a:p>
                  </a:txBody>
                  <a:tcPr>
                    <a:solidFill>
                      <a:srgbClr val="1A527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300">
                          <a:solidFill>
                            <a:srgbClr val="FFFFFF"/>
                          </a:solidFill>
                        </a:rPr>
                        <a:t>Credit</a:t>
                      </a:r>
                    </a:p>
                  </a:txBody>
                  <a:tcPr>
                    <a:solidFill>
                      <a:srgbClr val="1A5276"/>
                    </a:solidFill>
                  </a:tcPr>
                </a:tc>
              </a:tr>
              <a:tr h="627017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212529"/>
                          </a:solidFill>
                        </a:rPr>
                        <a:t>701100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212529"/>
                          </a:solidFill>
                        </a:rPr>
                        <a:t>Ventes marchandises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212529"/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212529"/>
                          </a:solidFill>
                        </a:rPr>
                        <a:t>1 200 000</a:t>
                      </a:r>
                    </a:p>
                  </a:txBody>
                  <a:tcPr/>
                </a:tc>
              </a:tr>
              <a:tr h="627017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212529"/>
                          </a:solidFill>
                        </a:rPr>
                        <a:t>607000</a:t>
                      </a:r>
                    </a:p>
                  </a:txBody>
                  <a:tcPr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212529"/>
                          </a:solidFill>
                        </a:rPr>
                        <a:t>Achats revendus</a:t>
                      </a:r>
                    </a:p>
                  </a:txBody>
                  <a:tcPr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212529"/>
                          </a:solidFill>
                        </a:rPr>
                        <a:t>480 000</a:t>
                      </a:r>
                    </a:p>
                  </a:txBody>
                  <a:tcPr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212529"/>
                          </a:solidFill>
                        </a:rPr>
                        <a:t>0</a:t>
                      </a:r>
                    </a:p>
                  </a:txBody>
                  <a:tcPr>
                    <a:solidFill>
                      <a:srgbClr val="F8F9FA"/>
                    </a:solidFill>
                  </a:tcPr>
                </a:tc>
              </a:tr>
              <a:tr h="627017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212529"/>
                          </a:solidFill>
                        </a:rPr>
                        <a:t>613500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212529"/>
                          </a:solidFill>
                        </a:rPr>
                        <a:t>Loyer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212529"/>
                          </a:solidFill>
                        </a:rPr>
                        <a:t>120 000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212529"/>
                          </a:solidFill>
                        </a:rPr>
                        <a:t>0</a:t>
                      </a:r>
                    </a:p>
                  </a:txBody>
                  <a:tcPr/>
                </a:tc>
              </a:tr>
              <a:tr h="627017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212529"/>
                          </a:solidFill>
                        </a:rPr>
                        <a:t>641100</a:t>
                      </a:r>
                    </a:p>
                  </a:txBody>
                  <a:tcPr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212529"/>
                          </a:solidFill>
                        </a:rPr>
                        <a:t>Salaires</a:t>
                      </a:r>
                    </a:p>
                  </a:txBody>
                  <a:tcPr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212529"/>
                          </a:solidFill>
                        </a:rPr>
                        <a:t>300 000</a:t>
                      </a:r>
                    </a:p>
                  </a:txBody>
                  <a:tcPr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212529"/>
                          </a:solidFill>
                        </a:rPr>
                        <a:t>0</a:t>
                      </a:r>
                    </a:p>
                  </a:txBody>
                  <a:tcPr>
                    <a:solidFill>
                      <a:srgbClr val="F8F9FA"/>
                    </a:solidFill>
                  </a:tcPr>
                </a:tc>
              </a:tr>
              <a:tr h="627017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212529"/>
                          </a:solidFill>
                        </a:rPr>
                        <a:t>445500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212529"/>
                          </a:solidFill>
                        </a:rPr>
                        <a:t>TVA collectee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212529"/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212529"/>
                          </a:solidFill>
                        </a:rPr>
                        <a:t>180 000</a:t>
                      </a:r>
                    </a:p>
                  </a:txBody>
                  <a:tcPr/>
                </a:tc>
              </a:tr>
              <a:tr h="627018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212529"/>
                          </a:solidFill>
                        </a:rPr>
                        <a:t>445660</a:t>
                      </a:r>
                    </a:p>
                  </a:txBody>
                  <a:tcPr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212529"/>
                          </a:solidFill>
                        </a:rPr>
                        <a:t>TVA deductible</a:t>
                      </a:r>
                    </a:p>
                  </a:txBody>
                  <a:tcPr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212529"/>
                          </a:solidFill>
                        </a:rPr>
                        <a:t>95 000</a:t>
                      </a:r>
                    </a:p>
                  </a:txBody>
                  <a:tcPr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212529"/>
                          </a:solidFill>
                        </a:rPr>
                        <a:t>0</a:t>
                      </a:r>
                    </a:p>
                  </a:txBody>
                  <a:tcPr>
                    <a:solidFill>
                      <a:srgbClr val="F8F9FA"/>
                    </a:solidFill>
                  </a:tcPr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457200" y="5760720"/>
            <a:ext cx="1115568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>
                <a:solidFill>
                  <a:srgbClr val="FD7E14"/>
                </a:solidFill>
              </a:defRPr>
            </a:pPr>
            <a:r>
              <a:t>Resultat attendu: ecritures enregistrees, exploitables dans calculs financiers.</a:t>
            </a:r>
          </a:p>
        </p:txBody>
      </p:sp>
      <p:pic>
        <p:nvPicPr>
          <p:cNvPr id="5" name="Picture 4" descr="kas_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78440" y="73152"/>
            <a:ext cx="1691640" cy="50292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74320" y="6309360"/>
            <a:ext cx="1170432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000">
                <a:solidFill>
                  <a:srgbClr val="6C757D"/>
                </a:solidFill>
              </a:defRPr>
            </a:pPr>
            <a:r>
              <a:t>Declaration Fiscale - Guide applicatif demo - Slide 5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>
                <a:solidFill>
                  <a:srgbClr val="1A5276"/>
                </a:solidFill>
              </a:rPr>
              <a:t>Jeu de test 3 - Immobilisations et amortissement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365760" y="1280160"/>
          <a:ext cx="11430000" cy="438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86000"/>
                <a:gridCol w="2286000"/>
                <a:gridCol w="2286000"/>
                <a:gridCol w="2286000"/>
                <a:gridCol w="2286000"/>
              </a:tblGrid>
              <a:tr h="1097280">
                <a:tc>
                  <a:txBody>
                    <a:bodyPr/>
                    <a:lstStyle/>
                    <a:p>
                      <a:r>
                        <a:rPr b="1" sz="1300">
                          <a:solidFill>
                            <a:srgbClr val="FFFFFF"/>
                          </a:solidFill>
                        </a:rPr>
                        <a:t>Actif</a:t>
                      </a:r>
                    </a:p>
                  </a:txBody>
                  <a:tcPr>
                    <a:solidFill>
                      <a:srgbClr val="1A527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300">
                          <a:solidFill>
                            <a:srgbClr val="FFFFFF"/>
                          </a:solidFill>
                        </a:rPr>
                        <a:t>Date acquisition</a:t>
                      </a:r>
                    </a:p>
                  </a:txBody>
                  <a:tcPr>
                    <a:solidFill>
                      <a:srgbClr val="1A527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300">
                          <a:solidFill>
                            <a:srgbClr val="FFFFFF"/>
                          </a:solidFill>
                        </a:rPr>
                        <a:t>Valeur brute</a:t>
                      </a:r>
                    </a:p>
                  </a:txBody>
                  <a:tcPr>
                    <a:solidFill>
                      <a:srgbClr val="1A527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300">
                          <a:solidFill>
                            <a:srgbClr val="FFFFFF"/>
                          </a:solidFill>
                        </a:rPr>
                        <a:t>Duree</a:t>
                      </a:r>
                    </a:p>
                  </a:txBody>
                  <a:tcPr>
                    <a:solidFill>
                      <a:srgbClr val="1A527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300">
                          <a:solidFill>
                            <a:srgbClr val="FFFFFF"/>
                          </a:solidFill>
                        </a:rPr>
                        <a:t>Dotation annuelle</a:t>
                      </a:r>
                    </a:p>
                  </a:txBody>
                  <a:tcPr>
                    <a:solidFill>
                      <a:srgbClr val="1A5276"/>
                    </a:solidFill>
                  </a:tcPr>
                </a:tc>
              </a:tr>
              <a:tr h="109728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212529"/>
                          </a:solidFill>
                        </a:rPr>
                        <a:t>Serveur Dell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212529"/>
                          </a:solidFill>
                        </a:rPr>
                        <a:t>2025-03-15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212529"/>
                          </a:solidFill>
                        </a:rPr>
                        <a:t>120 000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212529"/>
                          </a:solidFill>
                        </a:rPr>
                        <a:t>5 ans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212529"/>
                          </a:solidFill>
                        </a:rPr>
                        <a:t>24 000</a:t>
                      </a:r>
                    </a:p>
                  </a:txBody>
                  <a:tcPr/>
                </a:tc>
              </a:tr>
              <a:tr h="109728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212529"/>
                          </a:solidFill>
                        </a:rPr>
                        <a:t>Vehicule utilitaire</a:t>
                      </a:r>
                    </a:p>
                  </a:txBody>
                  <a:tcPr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212529"/>
                          </a:solidFill>
                        </a:rPr>
                        <a:t>2025-07-01</a:t>
                      </a:r>
                    </a:p>
                  </a:txBody>
                  <a:tcPr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212529"/>
                          </a:solidFill>
                        </a:rPr>
                        <a:t>180 000</a:t>
                      </a:r>
                    </a:p>
                  </a:txBody>
                  <a:tcPr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212529"/>
                          </a:solidFill>
                        </a:rPr>
                        <a:t>5 ans</a:t>
                      </a:r>
                    </a:p>
                  </a:txBody>
                  <a:tcPr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212529"/>
                          </a:solidFill>
                        </a:rPr>
                        <a:t>36 000</a:t>
                      </a:r>
                    </a:p>
                  </a:txBody>
                  <a:tcPr>
                    <a:solidFill>
                      <a:srgbClr val="F8F9FA"/>
                    </a:solidFill>
                  </a:tcPr>
                </a:tc>
              </a:tr>
              <a:tr h="109728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212529"/>
                          </a:solidFill>
                        </a:rPr>
                        <a:t>Logiciel ERP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212529"/>
                          </a:solidFill>
                        </a:rPr>
                        <a:t>2025-01-10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212529"/>
                          </a:solidFill>
                        </a:rPr>
                        <a:t>90 000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212529"/>
                          </a:solidFill>
                        </a:rPr>
                        <a:t>3 ans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212529"/>
                          </a:solidFill>
                        </a:rPr>
                        <a:t>30 000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457200" y="5760720"/>
            <a:ext cx="1115568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>
                <a:solidFill>
                  <a:srgbClr val="FD7E14"/>
                </a:solidFill>
              </a:defRPr>
            </a:pPr>
            <a:r>
              <a:t>Resultat attendu: prorata temporis applique pour les acquisitions en cours d annee.</a:t>
            </a:r>
          </a:p>
        </p:txBody>
      </p:sp>
      <p:pic>
        <p:nvPicPr>
          <p:cNvPr id="5" name="Picture 4" descr="kas_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78440" y="73152"/>
            <a:ext cx="1691640" cy="50292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74320" y="6309360"/>
            <a:ext cx="1170432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000">
                <a:solidFill>
                  <a:srgbClr val="6C757D"/>
                </a:solidFill>
              </a:defRPr>
            </a:pPr>
            <a:r>
              <a:t>Declaration Fiscale - Guide applicatif demo - Slide 6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>
                <a:solidFill>
                  <a:srgbClr val="1A5276"/>
                </a:solidFill>
              </a:rPr>
              <a:t>Jeu de test 4 - Declaration mensuelle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365760" y="1280160"/>
          <a:ext cx="11430000" cy="438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57500"/>
                <a:gridCol w="2857500"/>
                <a:gridCol w="2857500"/>
                <a:gridCol w="2857500"/>
              </a:tblGrid>
              <a:tr h="1097280">
                <a:tc>
                  <a:txBody>
                    <a:bodyPr/>
                    <a:lstStyle/>
                    <a:p>
                      <a:r>
                        <a:rPr b="1" sz="1300">
                          <a:solidFill>
                            <a:srgbClr val="FFFFFF"/>
                          </a:solidFill>
                        </a:rPr>
                        <a:t>Mois</a:t>
                      </a:r>
                    </a:p>
                  </a:txBody>
                  <a:tcPr>
                    <a:solidFill>
                      <a:srgbClr val="1A527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300">
                          <a:solidFill>
                            <a:srgbClr val="FFFFFF"/>
                          </a:solidFill>
                        </a:rPr>
                        <a:t>TVA collectee</a:t>
                      </a:r>
                    </a:p>
                  </a:txBody>
                  <a:tcPr>
                    <a:solidFill>
                      <a:srgbClr val="1A527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300">
                          <a:solidFill>
                            <a:srgbClr val="FFFFFF"/>
                          </a:solidFill>
                        </a:rPr>
                        <a:t>TVA deductible</a:t>
                      </a:r>
                    </a:p>
                  </a:txBody>
                  <a:tcPr>
                    <a:solidFill>
                      <a:srgbClr val="1A527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300">
                          <a:solidFill>
                            <a:srgbClr val="FFFFFF"/>
                          </a:solidFill>
                        </a:rPr>
                        <a:t>RAS</a:t>
                      </a:r>
                    </a:p>
                  </a:txBody>
                  <a:tcPr>
                    <a:solidFill>
                      <a:srgbClr val="1A5276"/>
                    </a:solidFill>
                  </a:tcPr>
                </a:tc>
              </a:tr>
              <a:tr h="109728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212529"/>
                          </a:solidFill>
                        </a:rPr>
                        <a:t>Janvier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212529"/>
                          </a:solidFill>
                        </a:rPr>
                        <a:t>15 000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212529"/>
                          </a:solidFill>
                        </a:rPr>
                        <a:t>8 000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212529"/>
                          </a:solidFill>
                        </a:rPr>
                        <a:t>3 200</a:t>
                      </a:r>
                    </a:p>
                  </a:txBody>
                  <a:tcPr/>
                </a:tc>
              </a:tr>
              <a:tr h="109728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212529"/>
                          </a:solidFill>
                        </a:rPr>
                        <a:t>Fevrier</a:t>
                      </a:r>
                    </a:p>
                  </a:txBody>
                  <a:tcPr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212529"/>
                          </a:solidFill>
                        </a:rPr>
                        <a:t>14 200</a:t>
                      </a:r>
                    </a:p>
                  </a:txBody>
                  <a:tcPr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212529"/>
                          </a:solidFill>
                        </a:rPr>
                        <a:t>7 800</a:t>
                      </a:r>
                    </a:p>
                  </a:txBody>
                  <a:tcPr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212529"/>
                          </a:solidFill>
                        </a:rPr>
                        <a:t>3 100</a:t>
                      </a:r>
                    </a:p>
                  </a:txBody>
                  <a:tcPr>
                    <a:solidFill>
                      <a:srgbClr val="F8F9FA"/>
                    </a:solidFill>
                  </a:tcPr>
                </a:tc>
              </a:tr>
              <a:tr h="109728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212529"/>
                          </a:solidFill>
                        </a:rPr>
                        <a:t>Mars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212529"/>
                          </a:solidFill>
                        </a:rPr>
                        <a:t>16 100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212529"/>
                          </a:solidFill>
                        </a:rPr>
                        <a:t>8 500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212529"/>
                          </a:solidFill>
                        </a:rPr>
                        <a:t>3 450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457200" y="5760720"/>
            <a:ext cx="1115568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>
                <a:solidFill>
                  <a:srgbClr val="FD7E14"/>
                </a:solidFill>
              </a:defRPr>
            </a:pPr>
            <a:r>
              <a:t>Resultat attendu: details TVA et retenues visibles dans la declaration mensuelle.</a:t>
            </a:r>
          </a:p>
        </p:txBody>
      </p:sp>
      <p:pic>
        <p:nvPicPr>
          <p:cNvPr id="5" name="Picture 4" descr="kas_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78440" y="73152"/>
            <a:ext cx="1691640" cy="50292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74320" y="6309360"/>
            <a:ext cx="1170432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000">
                <a:solidFill>
                  <a:srgbClr val="6C757D"/>
                </a:solidFill>
              </a:defRPr>
            </a:pPr>
            <a:r>
              <a:t>Declaration Fiscale - Guide applicatif demo - Slide 7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>
                <a:solidFill>
                  <a:srgbClr val="1A5276"/>
                </a:solidFill>
              </a:rPr>
              <a:t>Resultats attendus - Etats Financiers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365760" y="1280160"/>
          <a:ext cx="11430000" cy="438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15000"/>
                <a:gridCol w="5715000"/>
              </a:tblGrid>
              <a:tr h="731520">
                <a:tc>
                  <a:txBody>
                    <a:bodyPr/>
                    <a:lstStyle/>
                    <a:p>
                      <a:r>
                        <a:rPr b="1" sz="1300">
                          <a:solidFill>
                            <a:srgbClr val="FFFFFF"/>
                          </a:solidFill>
                        </a:rPr>
                        <a:t>Indicateur</a:t>
                      </a:r>
                    </a:p>
                  </a:txBody>
                  <a:tcPr>
                    <a:solidFill>
                      <a:srgbClr val="1A527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300">
                          <a:solidFill>
                            <a:srgbClr val="FFFFFF"/>
                          </a:solidFill>
                        </a:rPr>
                        <a:t>Valeur attendue</a:t>
                      </a:r>
                    </a:p>
                  </a:txBody>
                  <a:tcPr>
                    <a:solidFill>
                      <a:srgbClr val="1A5276"/>
                    </a:solidFill>
                  </a:tcPr>
                </a:tc>
              </a:tr>
              <a:tr h="73152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212529"/>
                          </a:solidFill>
                        </a:rPr>
                        <a:t>Total produits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212529"/>
                          </a:solidFill>
                        </a:rPr>
                        <a:t>1 200 000</a:t>
                      </a:r>
                    </a:p>
                  </a:txBody>
                  <a:tcPr/>
                </a:tc>
              </a:tr>
              <a:tr h="73152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212529"/>
                          </a:solidFill>
                        </a:rPr>
                        <a:t>Total charges</a:t>
                      </a:r>
                    </a:p>
                  </a:txBody>
                  <a:tcPr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212529"/>
                          </a:solidFill>
                        </a:rPr>
                        <a:t>900 000</a:t>
                      </a:r>
                    </a:p>
                  </a:txBody>
                  <a:tcPr>
                    <a:solidFill>
                      <a:srgbClr val="F8F9FA"/>
                    </a:solidFill>
                  </a:tcPr>
                </a:tc>
              </a:tr>
              <a:tr h="73152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212529"/>
                          </a:solidFill>
                        </a:rPr>
                        <a:t>Resultat net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212529"/>
                          </a:solidFill>
                        </a:rPr>
                        <a:t>300 000</a:t>
                      </a:r>
                    </a:p>
                  </a:txBody>
                  <a:tcPr/>
                </a:tc>
              </a:tr>
              <a:tr h="73152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212529"/>
                          </a:solidFill>
                        </a:rPr>
                        <a:t>Bilan actif</a:t>
                      </a:r>
                    </a:p>
                  </a:txBody>
                  <a:tcPr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212529"/>
                          </a:solidFill>
                        </a:rPr>
                        <a:t>2 450 000</a:t>
                      </a:r>
                    </a:p>
                  </a:txBody>
                  <a:tcPr>
                    <a:solidFill>
                      <a:srgbClr val="F8F9FA"/>
                    </a:solidFill>
                  </a:tcPr>
                </a:tc>
              </a:tr>
              <a:tr h="73152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212529"/>
                          </a:solidFill>
                        </a:rPr>
                        <a:t>Bilan passif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212529"/>
                          </a:solidFill>
                        </a:rPr>
                        <a:t>2 450 000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457200" y="5760720"/>
            <a:ext cx="1115568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>
                <a:solidFill>
                  <a:srgbClr val="FD7E14"/>
                </a:solidFill>
              </a:defRPr>
            </a:pPr>
            <a:r>
              <a:t>Controle cle: Actif = Passif.</a:t>
            </a:r>
          </a:p>
        </p:txBody>
      </p:sp>
      <p:pic>
        <p:nvPicPr>
          <p:cNvPr id="5" name="Picture 4" descr="kas_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78440" y="73152"/>
            <a:ext cx="1691640" cy="50292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74320" y="6309360"/>
            <a:ext cx="1170432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000">
                <a:solidFill>
                  <a:srgbClr val="6C757D"/>
                </a:solidFill>
              </a:defRPr>
            </a:pPr>
            <a:r>
              <a:t>Declaration Fiscale - Guide applicatif demo - Slide 8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>
                <a:solidFill>
                  <a:srgbClr val="1A5276"/>
                </a:solidFill>
              </a:rPr>
              <a:t>Resultats attendus - Annexes et IS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365760" y="1280160"/>
          <a:ext cx="11430000" cy="438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10000"/>
                <a:gridCol w="3810000"/>
                <a:gridCol w="3810000"/>
              </a:tblGrid>
              <a:tr h="731520">
                <a:tc>
                  <a:txBody>
                    <a:bodyPr/>
                    <a:lstStyle/>
                    <a:p>
                      <a:r>
                        <a:rPr b="1" sz="1300">
                          <a:solidFill>
                            <a:srgbClr val="FFFFFF"/>
                          </a:solidFill>
                        </a:rPr>
                        <a:t>Composant</a:t>
                      </a:r>
                    </a:p>
                  </a:txBody>
                  <a:tcPr>
                    <a:solidFill>
                      <a:srgbClr val="1A527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300">
                          <a:solidFill>
                            <a:srgbClr val="FFFFFF"/>
                          </a:solidFill>
                        </a:rPr>
                        <a:t>Controle</a:t>
                      </a:r>
                    </a:p>
                  </a:txBody>
                  <a:tcPr>
                    <a:solidFill>
                      <a:srgbClr val="1A527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300">
                          <a:solidFill>
                            <a:srgbClr val="FFFFFF"/>
                          </a:solidFill>
                        </a:rPr>
                        <a:t>Valeur de reference</a:t>
                      </a:r>
                    </a:p>
                  </a:txBody>
                  <a:tcPr>
                    <a:solidFill>
                      <a:srgbClr val="1A5276"/>
                    </a:solidFill>
                  </a:tcPr>
                </a:tc>
              </a:tr>
              <a:tr h="73152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212529"/>
                          </a:solidFill>
                        </a:rPr>
                        <a:t>Annexe IMMO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212529"/>
                          </a:solidFill>
                        </a:rPr>
                        <a:t>Total valeur brute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212529"/>
                          </a:solidFill>
                        </a:rPr>
                        <a:t>390 000</a:t>
                      </a:r>
                    </a:p>
                  </a:txBody>
                  <a:tcPr/>
                </a:tc>
              </a:tr>
              <a:tr h="73152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212529"/>
                          </a:solidFill>
                        </a:rPr>
                        <a:t>Annexe AF</a:t>
                      </a:r>
                    </a:p>
                  </a:txBody>
                  <a:tcPr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212529"/>
                          </a:solidFill>
                        </a:rPr>
                        <a:t>Dotation exercice</a:t>
                      </a:r>
                    </a:p>
                  </a:txBody>
                  <a:tcPr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212529"/>
                          </a:solidFill>
                        </a:rPr>
                        <a:t>72 000</a:t>
                      </a:r>
                    </a:p>
                  </a:txBody>
                  <a:tcPr>
                    <a:solidFill>
                      <a:srgbClr val="F8F9FA"/>
                    </a:solidFill>
                  </a:tcPr>
                </a:tc>
              </a:tr>
              <a:tr h="73152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212529"/>
                          </a:solidFill>
                        </a:rPr>
                        <a:t>Annexe PR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212529"/>
                          </a:solidFill>
                        </a:rPr>
                        <a:t>Produits retenus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212529"/>
                          </a:solidFill>
                        </a:rPr>
                        <a:t>1 200 000</a:t>
                      </a:r>
                    </a:p>
                  </a:txBody>
                  <a:tcPr/>
                </a:tc>
              </a:tr>
              <a:tr h="73152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212529"/>
                          </a:solidFill>
                        </a:rPr>
                        <a:t>IS</a:t>
                      </a:r>
                    </a:p>
                  </a:txBody>
                  <a:tcPr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212529"/>
                          </a:solidFill>
                        </a:rPr>
                        <a:t>Base imposable</a:t>
                      </a:r>
                    </a:p>
                  </a:txBody>
                  <a:tcPr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212529"/>
                          </a:solidFill>
                        </a:rPr>
                        <a:t>300 000</a:t>
                      </a:r>
                    </a:p>
                  </a:txBody>
                  <a:tcPr>
                    <a:solidFill>
                      <a:srgbClr val="F8F9FA"/>
                    </a:solidFill>
                  </a:tcPr>
                </a:tc>
              </a:tr>
              <a:tr h="73152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212529"/>
                          </a:solidFill>
                        </a:rPr>
                        <a:t>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212529"/>
                          </a:solidFill>
                        </a:rPr>
                        <a:t>Montant IS (20%)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212529"/>
                          </a:solidFill>
                        </a:rPr>
                        <a:t>60 000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457200" y="5760720"/>
            <a:ext cx="1115568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>
                <a:solidFill>
                  <a:srgbClr val="FD7E14"/>
                </a:solidFill>
              </a:defRPr>
            </a:pPr>
            <a:r>
              <a:t>Les annexes doivent etre regenerees apres modification des donnees source.</a:t>
            </a:r>
          </a:p>
        </p:txBody>
      </p:sp>
      <p:pic>
        <p:nvPicPr>
          <p:cNvPr id="5" name="Picture 4" descr="kas_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78440" y="73152"/>
            <a:ext cx="1691640" cy="50292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74320" y="6309360"/>
            <a:ext cx="1170432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000">
                <a:solidFill>
                  <a:srgbClr val="6C757D"/>
                </a:solidFill>
              </a:defRPr>
            </a:pPr>
            <a:r>
              <a:t>Declaration Fiscale - Guide applicatif demo - Slide 9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